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Slab"/>
      <p:regular r:id="rId28"/>
      <p:bold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9CF2E23-73BF-4AA7-BD95-850A9C1C2BC8}">
  <a:tblStyle styleId="{29CF2E23-73BF-4AA7-BD95-850A9C1C2BC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Slab-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oduslabs.com/research/information-epidemics-viral-social-contagion/" TargetMode="External"/><Relationship Id="rId3" Type="http://schemas.openxmlformats.org/officeDocument/2006/relationships/hyperlink" Target="http://noduslabs.com/wp-content/uploads/2014/02/Metastability-Cognition-Body-Mind-Environement-Network.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Small-world_experiment" TargetMode="External"/><Relationship Id="rId3" Type="http://schemas.openxmlformats.org/officeDocument/2006/relationships/hyperlink" Target="https://en.wikipedia.org/wiki/Acquaintanc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2823b356b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2823b356b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2823b356b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2823b356b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42823b356b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42823b356b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2823b356b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2823b356b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2823b356b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2823b356b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2823b356b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2823b356b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2823b356b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2823b356b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42729"/>
                </a:solidFill>
                <a:highlight>
                  <a:srgbClr val="FFFFFF"/>
                </a:highlight>
              </a:rPr>
              <a:t>Modularity algorithm implemented in Gephi looks for the </a:t>
            </a:r>
            <a:r>
              <a:rPr b="1" lang="en" sz="1150">
                <a:solidFill>
                  <a:srgbClr val="242729"/>
                </a:solidFill>
              </a:rPr>
              <a:t>nodes that are more densely connected together than to the rest of the network</a:t>
            </a:r>
            <a:endParaRPr sz="1150">
              <a:solidFill>
                <a:srgbClr val="242729"/>
              </a:solidFill>
            </a:endParaRPr>
          </a:p>
          <a:p>
            <a:pPr indent="0" lvl="0" marL="0" rtl="0" algn="l">
              <a:lnSpc>
                <a:spcPct val="115000"/>
              </a:lnSpc>
              <a:spcBef>
                <a:spcPts val="0"/>
              </a:spcBef>
              <a:spcAft>
                <a:spcPts val="0"/>
              </a:spcAft>
              <a:buNone/>
            </a:pPr>
            <a:r>
              <a:rPr lang="en" sz="1150">
                <a:solidFill>
                  <a:srgbClr val="242729"/>
                </a:solidFill>
              </a:rPr>
              <a:t>To make this information really helpful, though, you have to </a:t>
            </a:r>
            <a:r>
              <a:rPr b="1" lang="en" sz="1150">
                <a:solidFill>
                  <a:srgbClr val="242729"/>
                </a:solidFill>
              </a:rPr>
              <a:t>juxtapose it at with at least one more measure</a:t>
            </a:r>
            <a:r>
              <a:rPr lang="en" sz="1150">
                <a:solidFill>
                  <a:srgbClr val="242729"/>
                </a:solidFill>
              </a:rPr>
              <a:t>. For instance, if you apply Betweenness Centrality measure (which shows which routers are connect the most different communities together or the most influential nodes in the network that serve as the junctions), you'd be able to identify the most vulnerable routers in every community, which should be monitored more closely. You could also filter out a community and identify the most connected routers within each community (highest degree measure), which would then show you which routers are important for that specific community.</a:t>
            </a:r>
            <a:endParaRPr sz="1150">
              <a:solidFill>
                <a:srgbClr val="242729"/>
              </a:solidFill>
            </a:endParaRPr>
          </a:p>
          <a:p>
            <a:pPr indent="0" lvl="0" marL="0" rtl="0" algn="l">
              <a:lnSpc>
                <a:spcPct val="115000"/>
              </a:lnSpc>
              <a:spcBef>
                <a:spcPts val="1100"/>
              </a:spcBef>
              <a:spcAft>
                <a:spcPts val="0"/>
              </a:spcAft>
              <a:buNone/>
            </a:pPr>
            <a:r>
              <a:rPr lang="en" sz="1150">
                <a:solidFill>
                  <a:srgbClr val="242729"/>
                </a:solidFill>
              </a:rPr>
              <a:t>All in all, modularity measure allows you to see </a:t>
            </a:r>
            <a:r>
              <a:rPr b="1" lang="en" sz="1150">
                <a:solidFill>
                  <a:srgbClr val="242729"/>
                </a:solidFill>
              </a:rPr>
              <a:t>vulnerable spots of your network</a:t>
            </a:r>
            <a:r>
              <a:rPr lang="en" sz="1150">
                <a:solidFill>
                  <a:srgbClr val="242729"/>
                </a:solidFill>
              </a:rPr>
              <a:t> and gives you a </a:t>
            </a:r>
            <a:r>
              <a:rPr b="1" lang="en" sz="1150">
                <a:solidFill>
                  <a:srgbClr val="242729"/>
                </a:solidFill>
              </a:rPr>
              <a:t>general idea about its structure</a:t>
            </a:r>
            <a:r>
              <a:rPr lang="en" sz="1150">
                <a:solidFill>
                  <a:srgbClr val="242729"/>
                </a:solidFill>
              </a:rPr>
              <a:t>.</a:t>
            </a:r>
            <a:endParaRPr sz="1150">
              <a:solidFill>
                <a:srgbClr val="242729"/>
              </a:solidFill>
            </a:endParaRPr>
          </a:p>
          <a:p>
            <a:pPr indent="0" lvl="0" marL="0" rtl="0" algn="l">
              <a:lnSpc>
                <a:spcPct val="115000"/>
              </a:lnSpc>
              <a:spcBef>
                <a:spcPts val="1100"/>
              </a:spcBef>
              <a:spcAft>
                <a:spcPts val="0"/>
              </a:spcAft>
              <a:buNone/>
            </a:pPr>
            <a:r>
              <a:rPr lang="en" sz="1150">
                <a:solidFill>
                  <a:srgbClr val="242729"/>
                </a:solidFill>
              </a:rPr>
              <a:t>There is also interesting </a:t>
            </a:r>
            <a:r>
              <a:rPr b="1" lang="en" sz="1150">
                <a:solidFill>
                  <a:srgbClr val="242729"/>
                </a:solidFill>
              </a:rPr>
              <a:t>research on modularity</a:t>
            </a:r>
            <a:r>
              <a:rPr lang="en" sz="1150">
                <a:solidFill>
                  <a:srgbClr val="242729"/>
                </a:solidFill>
              </a:rPr>
              <a:t> as the measure of network's robustness. For example, if your network has modularity that is too high, it's more robust against random external attacks, but it's also susceptible to targeted attacks on the most connected hubs (high betweenness centrality nodes). On the other hand, if it's too interconnected, you could put it down more easily if you wage a large scale attack on the routers (or if there's a blackout, for example). There's some good explanation of this </a:t>
            </a:r>
            <a:r>
              <a:rPr lang="en" sz="1150" u="sng">
                <a:solidFill>
                  <a:srgbClr val="005999"/>
                </a:solidFill>
                <a:hlinkClick r:id="rId2"/>
              </a:rPr>
              <a:t>in the paper (or video / slide show) on information epidemics here</a:t>
            </a:r>
            <a:r>
              <a:rPr lang="en" sz="1150">
                <a:solidFill>
                  <a:srgbClr val="242729"/>
                </a:solidFill>
              </a:rPr>
              <a:t> and a more general explanation of </a:t>
            </a:r>
            <a:r>
              <a:rPr lang="en" sz="1150" u="sng">
                <a:solidFill>
                  <a:srgbClr val="005999"/>
                </a:solidFill>
                <a:hlinkClick r:id="rId3"/>
              </a:rPr>
              <a:t>metastability vs modularity measure here</a:t>
            </a:r>
            <a:r>
              <a:rPr lang="en" sz="1150">
                <a:solidFill>
                  <a:srgbClr val="242729"/>
                </a:solidFill>
              </a:rPr>
              <a:t>.</a:t>
            </a:r>
            <a:endParaRPr sz="1150">
              <a:solidFill>
                <a:srgbClr val="242729"/>
              </a:solidFill>
            </a:endParaRPr>
          </a:p>
          <a:p>
            <a:pPr indent="0" lvl="0" marL="0" rtl="0" algn="l">
              <a:spcBef>
                <a:spcPts val="1100"/>
              </a:spcBef>
              <a:spcAft>
                <a:spcPts val="0"/>
              </a:spcAft>
              <a:buNone/>
            </a:pPr>
            <a:r>
              <a:t/>
            </a:r>
            <a:endParaRPr sz="1150">
              <a:solidFill>
                <a:srgbClr val="242729"/>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2823b356b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2823b356b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Clustering coefficient -&gt; small world effect</a:t>
            </a:r>
            <a:endParaRPr/>
          </a:p>
          <a:p>
            <a:pPr indent="0" lvl="0" marL="0" rtl="0" algn="l">
              <a:spcBef>
                <a:spcPts val="0"/>
              </a:spcBef>
              <a:spcAft>
                <a:spcPts val="0"/>
              </a:spcAft>
              <a:buNone/>
            </a:pPr>
            <a:r>
              <a:rPr lang="en" sz="1050">
                <a:solidFill>
                  <a:srgbClr val="222222"/>
                </a:solidFill>
                <a:highlight>
                  <a:srgbClr val="FFFFFF"/>
                </a:highlight>
              </a:rPr>
              <a:t>this results in the </a:t>
            </a:r>
            <a:r>
              <a:rPr lang="en" sz="1050">
                <a:solidFill>
                  <a:srgbClr val="0B0080"/>
                </a:solidFill>
                <a:uFill>
                  <a:noFill/>
                </a:uFill>
                <a:hlinkClick r:id="rId2"/>
              </a:rPr>
              <a:t>small world phenomenon</a:t>
            </a:r>
            <a:r>
              <a:rPr lang="en" sz="1050">
                <a:solidFill>
                  <a:srgbClr val="222222"/>
                </a:solidFill>
                <a:highlight>
                  <a:srgbClr val="FFFFFF"/>
                </a:highlight>
              </a:rPr>
              <a:t> of strangers being linked by a short chain of </a:t>
            </a:r>
            <a:r>
              <a:rPr lang="en" sz="1050">
                <a:solidFill>
                  <a:srgbClr val="0B0080"/>
                </a:solidFill>
                <a:uFill>
                  <a:noFill/>
                </a:uFill>
                <a:hlinkClick r:id="rId3"/>
              </a:rPr>
              <a:t>acquaintances</a:t>
            </a:r>
            <a:r>
              <a:rPr lang="en" sz="1050">
                <a:solidFill>
                  <a:srgbClr val="222222"/>
                </a:solidFill>
                <a:highlight>
                  <a:srgbClr val="FFFFFF"/>
                </a:highlight>
              </a:rPr>
              <a:t>.</a:t>
            </a:r>
            <a:endParaRPr sz="1050">
              <a:solidFill>
                <a:srgbClr val="222222"/>
              </a:solidFill>
              <a:highlight>
                <a:srgbClr val="FFFFFF"/>
              </a:highlight>
            </a:endParaRPr>
          </a:p>
          <a:p>
            <a:pPr indent="0" lvl="0" marL="0" rtl="0" algn="l">
              <a:spcBef>
                <a:spcPts val="0"/>
              </a:spcBef>
              <a:spcAft>
                <a:spcPts val="0"/>
              </a:spcAft>
              <a:buNone/>
            </a:pPr>
            <a:r>
              <a:t/>
            </a:r>
            <a:endParaRPr sz="1050">
              <a:solidFill>
                <a:srgbClr val="222222"/>
              </a:solidFill>
              <a:highlight>
                <a:srgbClr val="FFFFFF"/>
              </a:highlight>
            </a:endParaRPr>
          </a:p>
          <a:p>
            <a:pPr indent="0" lvl="0" marL="0" rtl="0" algn="l">
              <a:spcBef>
                <a:spcPts val="0"/>
              </a:spcBef>
              <a:spcAft>
                <a:spcPts val="0"/>
              </a:spcAft>
              <a:buNone/>
            </a:pPr>
            <a:r>
              <a:rPr lang="en">
                <a:highlight>
                  <a:srgbClr val="FFFFFF"/>
                </a:highlight>
                <a:latin typeface="Georgia"/>
                <a:ea typeface="Georgia"/>
                <a:cs typeface="Georgia"/>
                <a:sym typeface="Georgia"/>
              </a:rPr>
              <a:t>In particular, a network is said to be a </a:t>
            </a:r>
            <a:r>
              <a:rPr i="1" lang="en">
                <a:latin typeface="Georgia"/>
                <a:ea typeface="Georgia"/>
                <a:cs typeface="Georgia"/>
                <a:sym typeface="Georgia"/>
              </a:rPr>
              <a:t>small-world network</a:t>
            </a:r>
            <a:r>
              <a:rPr lang="en">
                <a:highlight>
                  <a:srgbClr val="FFFFFF"/>
                </a:highlight>
                <a:latin typeface="Georgia"/>
                <a:ea typeface="Georgia"/>
                <a:cs typeface="Georgia"/>
                <a:sym typeface="Georgia"/>
              </a:rPr>
              <a:t> (or to satisfy the </a:t>
            </a:r>
            <a:r>
              <a:rPr i="1" lang="en">
                <a:latin typeface="Georgia"/>
                <a:ea typeface="Georgia"/>
                <a:cs typeface="Georgia"/>
                <a:sym typeface="Georgia"/>
              </a:rPr>
              <a:t>small-world property</a:t>
            </a:r>
            <a:r>
              <a:rPr lang="en">
                <a:highlight>
                  <a:srgbClr val="FFFFFF"/>
                </a:highlight>
                <a:latin typeface="Georgia"/>
                <a:ea typeface="Georgia"/>
                <a:cs typeface="Georgia"/>
                <a:sym typeface="Georgia"/>
              </a:rPr>
              <a:t>) if the mean geodesic distance between pairs of nodes is small relative to the total number of nodes in the network—usually, one wants this length </a:t>
            </a:r>
            <a:r>
              <a:rPr lang="en" sz="1150">
                <a:latin typeface="Georgia"/>
                <a:ea typeface="Georgia"/>
                <a:cs typeface="Georgia"/>
                <a:sym typeface="Georgia"/>
              </a:rPr>
              <a:t>ℓ</a:t>
            </a:r>
            <a:r>
              <a:rPr lang="en">
                <a:highlight>
                  <a:srgbClr val="FFFFFF"/>
                </a:highlight>
                <a:latin typeface="Georgia"/>
                <a:ea typeface="Georgia"/>
                <a:cs typeface="Georgia"/>
                <a:sym typeface="Georgia"/>
              </a:rPr>
              <a:t> to grow no faster than logarithmically as the number of nodes tends to infinity. That is, </a:t>
            </a:r>
            <a:r>
              <a:rPr lang="en" sz="1150">
                <a:latin typeface="Georgia"/>
                <a:ea typeface="Georgia"/>
                <a:cs typeface="Georgia"/>
                <a:sym typeface="Georgia"/>
              </a:rPr>
              <a:t>ℓ=O(logN)</a:t>
            </a:r>
            <a:r>
              <a:rPr lang="en">
                <a:highlight>
                  <a:srgbClr val="FFFFFF"/>
                </a:highlight>
                <a:latin typeface="Georgia"/>
                <a:ea typeface="Georgia"/>
                <a:cs typeface="Georgia"/>
                <a:sym typeface="Georgia"/>
              </a:rPr>
              <a:t> as </a:t>
            </a:r>
            <a:r>
              <a:rPr lang="en" sz="1150">
                <a:latin typeface="Georgia"/>
                <a:ea typeface="Georgia"/>
                <a:cs typeface="Georgia"/>
                <a:sym typeface="Georgia"/>
              </a:rPr>
              <a:t>N→∞</a:t>
            </a:r>
            <a:r>
              <a:rPr lang="en">
                <a:highlight>
                  <a:srgbClr val="FFFFFF"/>
                </a:highlight>
                <a:latin typeface="Georgia"/>
                <a:ea typeface="Georgia"/>
                <a:cs typeface="Georgia"/>
                <a:sym typeface="Georgia"/>
              </a:rPr>
              <a:t>. The base of the logarithm doesn't matter.</a:t>
            </a:r>
            <a:endParaRPr sz="1050">
              <a:solidFill>
                <a:srgbClr val="222222"/>
              </a:solidFill>
              <a:highlight>
                <a:srgbClr val="FFFFFF"/>
              </a:highlight>
            </a:endParaRPr>
          </a:p>
          <a:p>
            <a:pPr indent="0" lvl="0" marL="0" rtl="0" algn="l">
              <a:lnSpc>
                <a:spcPct val="115000"/>
              </a:lnSpc>
              <a:spcBef>
                <a:spcPts val="0"/>
              </a:spcBef>
              <a:spcAft>
                <a:spcPts val="1100"/>
              </a:spcAft>
              <a:buNone/>
            </a:pPr>
            <a:r>
              <a:t/>
            </a:r>
            <a:endParaRPr sz="1150">
              <a:solidFill>
                <a:srgbClr val="24272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2823b356b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2823b356b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100"/>
              </a:spcAft>
              <a:buNone/>
            </a:pPr>
            <a:r>
              <a:t/>
            </a:r>
            <a:endParaRPr sz="1150">
              <a:solidFill>
                <a:srgbClr val="242729"/>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2823b356b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2823b356b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2823b356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2823b356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Given a huge real graph, how can we derive a representative sample? There are many known algorithms to compute interesting measures (shortest paths, centrality, betweenness, etc.), but several of them become impractical for large graphs. Thus graph sampling is essential.</a:t>
            </a:r>
            <a:endParaRPr sz="900"/>
          </a:p>
          <a:p>
            <a:pPr indent="0" lvl="0" marL="0" rtl="0" algn="l">
              <a:spcBef>
                <a:spcPts val="0"/>
              </a:spcBef>
              <a:spcAft>
                <a:spcPts val="0"/>
              </a:spcAft>
              <a:buNone/>
            </a:pPr>
            <a:r>
              <a:rPr lang="en" sz="900"/>
              <a:t>The natural questions to ask are (a) which sampling method to use, (b) how small can the sample size be, and (c) how to scale up the measurements of the sample (e.g., the di ameter), to get estimates for the large graph. The deeper, underlying question is subtle: how do we measure success?</a:t>
            </a:r>
            <a:endParaRPr sz="900"/>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2823b356b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2823b356b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2823b356b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2823b356b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214bc37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214bc37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214bc37f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214bc37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214bc37f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4214bc37f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2823b356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2823b356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Social content curation is a new trend which has emerged following on the heels of the information glut created by the user-generated content revolution. Rather than create new content, content curation websites allow their users to categorise and organise collections of content created by others that they find online. These users or content curators provide an editorial perspective by highlighting interesting content. Typically, a social component is also involved: users can fol-ow other content curators that they find interesting, as a way of gaining exposure to new and interesting content.</a:t>
            </a:r>
            <a:endParaRPr sz="1000"/>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2823b356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2823b356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2823b356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2823b356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2823b356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2823b356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MuNSkAcp-UOqlXL_qpzmpJlLmsE4ocQq/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8.jpg"/><Relationship Id="rId9" Type="http://schemas.openxmlformats.org/officeDocument/2006/relationships/image" Target="../media/image13.png"/><Relationship Id="rId5" Type="http://schemas.openxmlformats.org/officeDocument/2006/relationships/hyperlink" Target="https://www.linkedin.com/in/parujp/" TargetMode="External"/><Relationship Id="rId6" Type="http://schemas.openxmlformats.org/officeDocument/2006/relationships/hyperlink" Target="https://github.com/parujp" TargetMode="External"/><Relationship Id="rId7" Type="http://schemas.openxmlformats.org/officeDocument/2006/relationships/image" Target="../media/image5.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87908" y="1293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BLAZE</a:t>
            </a:r>
            <a:endParaRPr/>
          </a:p>
        </p:txBody>
      </p:sp>
      <p:sp>
        <p:nvSpPr>
          <p:cNvPr id="55" name="Google Shape;55;p13"/>
          <p:cNvSpPr txBox="1"/>
          <p:nvPr>
            <p:ph idx="1" type="subTitle"/>
          </p:nvPr>
        </p:nvSpPr>
        <p:spPr>
          <a:xfrm>
            <a:off x="311700" y="33459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Forest Fire Method to Sample Very Large Networks for Community Detection </a:t>
            </a:r>
            <a:endParaRPr/>
          </a:p>
        </p:txBody>
      </p:sp>
      <p:pic>
        <p:nvPicPr>
          <p:cNvPr id="56" name="Google Shape;56;p13"/>
          <p:cNvPicPr preferRelativeResize="0"/>
          <p:nvPr/>
        </p:nvPicPr>
        <p:blipFill>
          <a:blip r:embed="rId3">
            <a:alphaModFix/>
          </a:blip>
          <a:stretch>
            <a:fillRect/>
          </a:stretch>
        </p:blipFill>
        <p:spPr>
          <a:xfrm>
            <a:off x="3032862" y="318175"/>
            <a:ext cx="2718626" cy="2176875"/>
          </a:xfrm>
          <a:prstGeom prst="rect">
            <a:avLst/>
          </a:prstGeom>
          <a:noFill/>
          <a:ln>
            <a:noFill/>
          </a:ln>
        </p:spPr>
      </p:pic>
      <p:sp>
        <p:nvSpPr>
          <p:cNvPr id="57" name="Google Shape;57;p13"/>
          <p:cNvSpPr txBox="1"/>
          <p:nvPr/>
        </p:nvSpPr>
        <p:spPr>
          <a:xfrm>
            <a:off x="4223525" y="4244425"/>
            <a:ext cx="4756800" cy="6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a:p>
            <a:pPr indent="457200" lvl="0" marL="0" rtl="0" algn="l">
              <a:spcBef>
                <a:spcPts val="0"/>
              </a:spcBef>
              <a:spcAft>
                <a:spcPts val="0"/>
              </a:spcAft>
              <a:buNone/>
            </a:pPr>
            <a:r>
              <a:rPr lang="en">
                <a:solidFill>
                  <a:srgbClr val="FF9900"/>
                </a:solidFill>
              </a:rPr>
              <a:t>PARVATHY JAYAPRAKASH </a:t>
            </a:r>
            <a:endParaRPr>
              <a:solidFill>
                <a:srgbClr val="FF9900"/>
              </a:solidFill>
            </a:endParaRPr>
          </a:p>
          <a:p>
            <a:pPr indent="457200" lvl="0" marL="0" rtl="0" algn="l">
              <a:spcBef>
                <a:spcPts val="0"/>
              </a:spcBef>
              <a:spcAft>
                <a:spcPts val="0"/>
              </a:spcAft>
              <a:buNone/>
            </a:pPr>
            <a:r>
              <a:rPr lang="en">
                <a:solidFill>
                  <a:srgbClr val="FFFFFF"/>
                </a:solidFill>
              </a:rPr>
              <a:t>METIS 2018</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2"/>
          <p:cNvPicPr preferRelativeResize="0"/>
          <p:nvPr/>
        </p:nvPicPr>
        <p:blipFill>
          <a:blip r:embed="rId3">
            <a:alphaModFix/>
          </a:blip>
          <a:stretch>
            <a:fillRect/>
          </a:stretch>
        </p:blipFill>
        <p:spPr>
          <a:xfrm>
            <a:off x="186375" y="334400"/>
            <a:ext cx="1237100" cy="1237100"/>
          </a:xfrm>
          <a:prstGeom prst="rect">
            <a:avLst/>
          </a:prstGeom>
          <a:noFill/>
          <a:ln>
            <a:noFill/>
          </a:ln>
        </p:spPr>
      </p:pic>
      <p:graphicFrame>
        <p:nvGraphicFramePr>
          <p:cNvPr id="144" name="Google Shape;144;p22"/>
          <p:cNvGraphicFramePr/>
          <p:nvPr/>
        </p:nvGraphicFramePr>
        <p:xfrm>
          <a:off x="2270138" y="2931400"/>
          <a:ext cx="3000000" cy="3000000"/>
        </p:xfrm>
        <a:graphic>
          <a:graphicData uri="http://schemas.openxmlformats.org/drawingml/2006/table">
            <a:tbl>
              <a:tblPr>
                <a:noFill/>
                <a:tableStyleId>{29CF2E23-73BF-4AA7-BD95-850A9C1C2BC8}</a:tableStyleId>
              </a:tblPr>
              <a:tblGrid>
                <a:gridCol w="2144875"/>
                <a:gridCol w="2128600"/>
                <a:gridCol w="2128600"/>
              </a:tblGrid>
              <a:tr h="381000">
                <a:tc>
                  <a:txBody>
                    <a:bodyPr>
                      <a:noAutofit/>
                    </a:bodyPr>
                    <a:lstStyle/>
                    <a:p>
                      <a:pPr indent="0" lvl="0" marL="0" rtl="0" algn="ctr">
                        <a:spcBef>
                          <a:spcPts val="0"/>
                        </a:spcBef>
                        <a:spcAft>
                          <a:spcPts val="0"/>
                        </a:spcAft>
                        <a:buNone/>
                      </a:pPr>
                      <a:r>
                        <a:t/>
                      </a:r>
                      <a:endParaRPr b="1">
                        <a:solidFill>
                          <a:srgbClr val="FF9900"/>
                        </a:solidFill>
                      </a:endParaRPr>
                    </a:p>
                  </a:txBody>
                  <a:tcPr marT="91425" marB="91425" marR="91425" marL="91425"/>
                </a:tc>
                <a:tc>
                  <a:txBody>
                    <a:bodyPr>
                      <a:noAutofit/>
                    </a:bodyPr>
                    <a:lstStyle/>
                    <a:p>
                      <a:pPr indent="0" lvl="0" marL="0" rtl="0" algn="ctr">
                        <a:spcBef>
                          <a:spcPts val="0"/>
                        </a:spcBef>
                        <a:spcAft>
                          <a:spcPts val="0"/>
                        </a:spcAft>
                        <a:buNone/>
                      </a:pPr>
                      <a:r>
                        <a:rPr b="1" lang="en" sz="1800">
                          <a:solidFill>
                            <a:srgbClr val="FFFFFF"/>
                          </a:solidFill>
                        </a:rPr>
                        <a:t>Dataset</a:t>
                      </a:r>
                      <a:endParaRPr b="1" sz="1800">
                        <a:solidFill>
                          <a:srgbClr val="FFFFFF"/>
                        </a:solidFill>
                      </a:endParaRPr>
                    </a:p>
                  </a:txBody>
                  <a:tcPr marT="91425" marB="91425" marR="91425" marL="91425"/>
                </a:tc>
                <a:tc>
                  <a:txBody>
                    <a:bodyPr>
                      <a:noAutofit/>
                    </a:bodyPr>
                    <a:lstStyle/>
                    <a:p>
                      <a:pPr indent="0" lvl="0" marL="0" rtl="0" algn="ctr">
                        <a:spcBef>
                          <a:spcPts val="0"/>
                        </a:spcBef>
                        <a:spcAft>
                          <a:spcPts val="0"/>
                        </a:spcAft>
                        <a:buNone/>
                      </a:pPr>
                      <a:r>
                        <a:rPr b="1" lang="en" sz="1800">
                          <a:solidFill>
                            <a:srgbClr val="FFFFFF"/>
                          </a:solidFill>
                        </a:rPr>
                        <a:t>Sample</a:t>
                      </a:r>
                      <a:endParaRPr b="1" sz="1800">
                        <a:solidFill>
                          <a:srgbClr val="FFFFFF"/>
                        </a:solidFill>
                      </a:endParaRPr>
                    </a:p>
                  </a:txBody>
                  <a:tcPr marT="91425" marB="91425" marR="91425" marL="91425"/>
                </a:tc>
              </a:tr>
              <a:tr h="381000">
                <a:tc>
                  <a:txBody>
                    <a:bodyPr>
                      <a:noAutofit/>
                    </a:bodyPr>
                    <a:lstStyle/>
                    <a:p>
                      <a:pPr indent="0" lvl="0" marL="0" rtl="0" algn="ctr">
                        <a:spcBef>
                          <a:spcPts val="0"/>
                        </a:spcBef>
                        <a:spcAft>
                          <a:spcPts val="0"/>
                        </a:spcAft>
                        <a:buNone/>
                      </a:pPr>
                      <a:r>
                        <a:rPr b="1" lang="en">
                          <a:solidFill>
                            <a:srgbClr val="FF9900"/>
                          </a:solidFill>
                        </a:rPr>
                        <a:t>USERS</a:t>
                      </a:r>
                      <a:endParaRPr b="1">
                        <a:solidFill>
                          <a:srgbClr val="FF9900"/>
                        </a:solidFill>
                      </a:endParaRPr>
                    </a:p>
                  </a:txBody>
                  <a:tcPr marT="91425" marB="91425" marR="91425" marL="91425" anchor="ctr"/>
                </a:tc>
                <a:tc>
                  <a:txBody>
                    <a:bodyPr>
                      <a:noAutofit/>
                    </a:bodyPr>
                    <a:lstStyle/>
                    <a:p>
                      <a:pPr indent="0" lvl="0" marL="0" rtl="0" algn="ctr">
                        <a:spcBef>
                          <a:spcPts val="0"/>
                        </a:spcBef>
                        <a:spcAft>
                          <a:spcPts val="0"/>
                        </a:spcAft>
                        <a:buNone/>
                      </a:pPr>
                      <a:r>
                        <a:t/>
                      </a:r>
                      <a:endParaRPr b="1" sz="1800">
                        <a:solidFill>
                          <a:srgbClr val="FFFFFF"/>
                        </a:solidFill>
                      </a:endParaRPr>
                    </a:p>
                    <a:p>
                      <a:pPr indent="0" lvl="0" marL="0" rtl="0" algn="ctr">
                        <a:spcBef>
                          <a:spcPts val="0"/>
                        </a:spcBef>
                        <a:spcAft>
                          <a:spcPts val="0"/>
                        </a:spcAft>
                        <a:buNone/>
                      </a:pPr>
                      <a:r>
                        <a:rPr b="1" lang="en" sz="1800">
                          <a:solidFill>
                            <a:srgbClr val="FFFFFF"/>
                          </a:solidFill>
                        </a:rPr>
                        <a:t>8,452,977</a:t>
                      </a:r>
                      <a:endParaRPr b="1" sz="1800">
                        <a:solidFill>
                          <a:srgbClr val="FFFFFF"/>
                        </a:solidFill>
                      </a:endParaRPr>
                    </a:p>
                    <a:p>
                      <a:pPr indent="0" lvl="0" marL="0" rtl="0" algn="ctr">
                        <a:spcBef>
                          <a:spcPts val="0"/>
                        </a:spcBef>
                        <a:spcAft>
                          <a:spcPts val="0"/>
                        </a:spcAft>
                        <a:buNone/>
                      </a:pPr>
                      <a:r>
                        <a:t/>
                      </a:r>
                      <a:endParaRPr>
                        <a:solidFill>
                          <a:srgbClr val="FFFFFF"/>
                        </a:solidFill>
                      </a:endParaRPr>
                    </a:p>
                  </a:txBody>
                  <a:tcPr marT="91425" marB="91425" marR="91425" marL="91425" anchor="ctr"/>
                </a:tc>
                <a:tc>
                  <a:txBody>
                    <a:bodyPr>
                      <a:noAutofit/>
                    </a:bodyPr>
                    <a:lstStyle/>
                    <a:p>
                      <a:pPr indent="0" lvl="0" marL="0" rtl="0" algn="ctr">
                        <a:spcBef>
                          <a:spcPts val="0"/>
                        </a:spcBef>
                        <a:spcAft>
                          <a:spcPts val="0"/>
                        </a:spcAft>
                        <a:buNone/>
                      </a:pPr>
                      <a:r>
                        <a:rPr b="1" lang="en" sz="1800">
                          <a:solidFill>
                            <a:srgbClr val="FFFFFF"/>
                          </a:solidFill>
                        </a:rPr>
                        <a:t>2794</a:t>
                      </a:r>
                      <a:endParaRPr b="1" sz="1800">
                        <a:solidFill>
                          <a:srgbClr val="FFFFFF"/>
                        </a:solidFill>
                      </a:endParaRPr>
                    </a:p>
                  </a:txBody>
                  <a:tcPr marT="91425" marB="91425" marR="91425" marL="91425" anchor="ctr"/>
                </a:tc>
              </a:tr>
              <a:tr h="381000">
                <a:tc>
                  <a:txBody>
                    <a:bodyPr>
                      <a:noAutofit/>
                    </a:bodyPr>
                    <a:lstStyle/>
                    <a:p>
                      <a:pPr indent="0" lvl="0" marL="0" rtl="0" algn="ctr">
                        <a:spcBef>
                          <a:spcPts val="0"/>
                        </a:spcBef>
                        <a:spcAft>
                          <a:spcPts val="0"/>
                        </a:spcAft>
                        <a:buNone/>
                      </a:pPr>
                      <a:r>
                        <a:rPr b="1" lang="en">
                          <a:solidFill>
                            <a:srgbClr val="FF9900"/>
                          </a:solidFill>
                        </a:rPr>
                        <a:t>RELATIONSHIPS</a:t>
                      </a:r>
                      <a:endParaRPr b="1">
                        <a:solidFill>
                          <a:srgbClr val="FF9900"/>
                        </a:solidFill>
                      </a:endParaRPr>
                    </a:p>
                  </a:txBody>
                  <a:tcPr marT="91425" marB="91425" marR="91425" marL="91425" anchor="ctr"/>
                </a:tc>
                <a:tc>
                  <a:txBody>
                    <a:bodyPr>
                      <a:noAutofit/>
                    </a:bodyPr>
                    <a:lstStyle/>
                    <a:p>
                      <a:pPr indent="0" lvl="0" marL="0" rtl="0" algn="ctr">
                        <a:spcBef>
                          <a:spcPts val="0"/>
                        </a:spcBef>
                        <a:spcAft>
                          <a:spcPts val="0"/>
                        </a:spcAft>
                        <a:buNone/>
                      </a:pPr>
                      <a:r>
                        <a:rPr b="1" lang="en" sz="1800">
                          <a:solidFill>
                            <a:srgbClr val="FFFFFF"/>
                          </a:solidFill>
                        </a:rPr>
                        <a:t>96,390,143</a:t>
                      </a:r>
                      <a:endParaRPr b="1" sz="1800">
                        <a:solidFill>
                          <a:srgbClr val="FFFFFF"/>
                        </a:solidFill>
                      </a:endParaRPr>
                    </a:p>
                    <a:p>
                      <a:pPr indent="0" lvl="0" marL="0" rtl="0" algn="ctr">
                        <a:spcBef>
                          <a:spcPts val="0"/>
                        </a:spcBef>
                        <a:spcAft>
                          <a:spcPts val="0"/>
                        </a:spcAft>
                        <a:buNone/>
                      </a:pPr>
                      <a:r>
                        <a:t/>
                      </a:r>
                      <a:endParaRPr>
                        <a:solidFill>
                          <a:srgbClr val="FFFFFF"/>
                        </a:solidFill>
                      </a:endParaRPr>
                    </a:p>
                  </a:txBody>
                  <a:tcPr marT="91425" marB="91425" marR="91425" marL="91425" anchor="ctr"/>
                </a:tc>
                <a:tc>
                  <a:txBody>
                    <a:bodyPr>
                      <a:noAutofit/>
                    </a:bodyPr>
                    <a:lstStyle/>
                    <a:p>
                      <a:pPr indent="0" lvl="0" marL="0" rtl="0" algn="ctr">
                        <a:spcBef>
                          <a:spcPts val="0"/>
                        </a:spcBef>
                        <a:spcAft>
                          <a:spcPts val="0"/>
                        </a:spcAft>
                        <a:buNone/>
                      </a:pPr>
                      <a:r>
                        <a:rPr b="1" lang="en" sz="1800">
                          <a:solidFill>
                            <a:srgbClr val="FFFFFF"/>
                          </a:solidFill>
                        </a:rPr>
                        <a:t>2951</a:t>
                      </a:r>
                      <a:endParaRPr b="1" sz="1800">
                        <a:solidFill>
                          <a:srgbClr val="FFFFFF"/>
                        </a:solidFill>
                      </a:endParaRPr>
                    </a:p>
                  </a:txBody>
                  <a:tcPr marT="91425" marB="91425" marR="91425" marL="91425" anchor="ctr"/>
                </a:tc>
              </a:tr>
            </a:tbl>
          </a:graphicData>
        </a:graphic>
      </p:graphicFrame>
      <p:sp>
        <p:nvSpPr>
          <p:cNvPr id="145" name="Google Shape;145;p22"/>
          <p:cNvSpPr txBox="1"/>
          <p:nvPr/>
        </p:nvSpPr>
        <p:spPr>
          <a:xfrm>
            <a:off x="1505850" y="207500"/>
            <a:ext cx="4938600" cy="79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Sampling Results</a:t>
            </a:r>
            <a:endParaRPr sz="2400">
              <a:solidFill>
                <a:srgbClr val="FFFFFF"/>
              </a:solidFill>
            </a:endParaRPr>
          </a:p>
        </p:txBody>
      </p:sp>
      <p:graphicFrame>
        <p:nvGraphicFramePr>
          <p:cNvPr id="146" name="Google Shape;146;p22"/>
          <p:cNvGraphicFramePr/>
          <p:nvPr/>
        </p:nvGraphicFramePr>
        <p:xfrm>
          <a:off x="1505850" y="1095425"/>
          <a:ext cx="3000000" cy="3000000"/>
        </p:xfrm>
        <a:graphic>
          <a:graphicData uri="http://schemas.openxmlformats.org/drawingml/2006/table">
            <a:tbl>
              <a:tblPr>
                <a:noFill/>
                <a:tableStyleId>{29CF2E23-73BF-4AA7-BD95-850A9C1C2BC8}</a:tableStyleId>
              </a:tblPr>
              <a:tblGrid>
                <a:gridCol w="3176825"/>
                <a:gridCol w="4062175"/>
              </a:tblGrid>
              <a:tr h="381000">
                <a:tc>
                  <a:txBody>
                    <a:bodyPr>
                      <a:noAutofit/>
                    </a:bodyPr>
                    <a:lstStyle/>
                    <a:p>
                      <a:pPr indent="0" lvl="0" marL="0" rtl="0" algn="l">
                        <a:spcBef>
                          <a:spcPts val="0"/>
                        </a:spcBef>
                        <a:spcAft>
                          <a:spcPts val="0"/>
                        </a:spcAft>
                        <a:buNone/>
                      </a:pPr>
                      <a:r>
                        <a:rPr lang="en">
                          <a:solidFill>
                            <a:srgbClr val="FF9900"/>
                          </a:solidFill>
                        </a:rPr>
                        <a:t>Sampling Method</a:t>
                      </a:r>
                      <a:endParaRPr>
                        <a:solidFill>
                          <a:srgbClr val="FF99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Forest Fire</a:t>
                      </a:r>
                      <a:endParaRPr>
                        <a:solidFill>
                          <a:srgbClr val="FF9900"/>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9900"/>
                          </a:solidFill>
                        </a:rPr>
                        <a:t>Network Traversal</a:t>
                      </a:r>
                      <a:endParaRPr>
                        <a:solidFill>
                          <a:srgbClr val="FF99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Breadth First Search</a:t>
                      </a:r>
                      <a:endParaRPr>
                        <a:solidFill>
                          <a:srgbClr val="FF9900"/>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9900"/>
                          </a:solidFill>
                        </a:rPr>
                        <a:t>Max number of Followers </a:t>
                      </a:r>
                      <a:endParaRPr>
                        <a:solidFill>
                          <a:srgbClr val="FF99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20</a:t>
                      </a:r>
                      <a:endParaRPr>
                        <a:solidFill>
                          <a:srgbClr val="FF9900"/>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9900"/>
                          </a:solidFill>
                        </a:rPr>
                        <a:t>Sample Size ( Number of records)</a:t>
                      </a:r>
                      <a:endParaRPr>
                        <a:solidFill>
                          <a:srgbClr val="FF9900"/>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9900"/>
                          </a:solidFill>
                        </a:rPr>
                        <a:t>51</a:t>
                      </a:r>
                      <a:endParaRPr>
                        <a:solidFill>
                          <a:srgbClr val="FF9900"/>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2569700" y="168850"/>
            <a:ext cx="6407775" cy="4805800"/>
          </a:xfrm>
          <a:prstGeom prst="rect">
            <a:avLst/>
          </a:prstGeom>
          <a:noFill/>
          <a:ln>
            <a:noFill/>
          </a:ln>
        </p:spPr>
      </p:pic>
      <p:sp>
        <p:nvSpPr>
          <p:cNvPr id="152" name="Google Shape;152;p23"/>
          <p:cNvSpPr txBox="1"/>
          <p:nvPr/>
        </p:nvSpPr>
        <p:spPr>
          <a:xfrm>
            <a:off x="308375" y="4188950"/>
            <a:ext cx="1871400" cy="18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Expansion Layout</a:t>
            </a:r>
            <a:endParaRPr>
              <a:solidFill>
                <a:srgbClr val="FFFFFF"/>
              </a:solidFill>
            </a:endParaRPr>
          </a:p>
          <a:p>
            <a:pPr indent="0" lvl="0" marL="0" rtl="0" algn="l">
              <a:spcBef>
                <a:spcPts val="0"/>
              </a:spcBef>
              <a:spcAft>
                <a:spcPts val="0"/>
              </a:spcAft>
              <a:buNone/>
            </a:pPr>
            <a:r>
              <a:rPr lang="en">
                <a:solidFill>
                  <a:srgbClr val="FFFFFF"/>
                </a:solidFill>
              </a:rPr>
              <a:t>Scale Factor : 2.5</a:t>
            </a:r>
            <a:endParaRPr>
              <a:solidFill>
                <a:srgbClr val="FFFFFF"/>
              </a:solidFill>
            </a:endParaRPr>
          </a:p>
        </p:txBody>
      </p:sp>
      <p:sp>
        <p:nvSpPr>
          <p:cNvPr id="153" name="Google Shape;153;p23"/>
          <p:cNvSpPr txBox="1"/>
          <p:nvPr/>
        </p:nvSpPr>
        <p:spPr>
          <a:xfrm>
            <a:off x="282275" y="46312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154" name="Google Shape;154;p23"/>
          <p:cNvSpPr txBox="1"/>
          <p:nvPr/>
        </p:nvSpPr>
        <p:spPr>
          <a:xfrm>
            <a:off x="355475" y="271825"/>
            <a:ext cx="1871400" cy="24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9900"/>
                </a:solidFill>
              </a:rPr>
              <a:t>What the sample looks like</a:t>
            </a:r>
            <a:endParaRPr b="1" sz="2400">
              <a:solidFill>
                <a:srgbClr val="FF9900"/>
              </a:solidFill>
            </a:endParaRPr>
          </a:p>
          <a:p>
            <a:pPr indent="0" lvl="0" marL="0" rtl="0" algn="l">
              <a:spcBef>
                <a:spcPts val="0"/>
              </a:spcBef>
              <a:spcAft>
                <a:spcPts val="0"/>
              </a:spcAft>
              <a:buNone/>
            </a:pPr>
            <a:r>
              <a:t/>
            </a:r>
            <a:endParaRPr sz="2400">
              <a:solidFill>
                <a:srgbClr val="FF9900"/>
              </a:solidFill>
            </a:endParaRPr>
          </a:p>
          <a:p>
            <a:pPr indent="0" lvl="0" marL="0" rtl="0" algn="l">
              <a:spcBef>
                <a:spcPts val="0"/>
              </a:spcBef>
              <a:spcAft>
                <a:spcPts val="0"/>
              </a:spcAft>
              <a:buNone/>
            </a:pPr>
            <a:r>
              <a:t/>
            </a:r>
            <a:endParaRPr>
              <a:solidFill>
                <a:srgbClr val="FF99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nvSpPr>
        <p:spPr>
          <a:xfrm>
            <a:off x="211775" y="4359675"/>
            <a:ext cx="2158800" cy="18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0" name="Google Shape;160;p24"/>
          <p:cNvSpPr txBox="1"/>
          <p:nvPr/>
        </p:nvSpPr>
        <p:spPr>
          <a:xfrm>
            <a:off x="282275" y="46312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161" name="Google Shape;161;p24"/>
          <p:cNvSpPr txBox="1"/>
          <p:nvPr/>
        </p:nvSpPr>
        <p:spPr>
          <a:xfrm>
            <a:off x="282275" y="12640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83829"/>
                </a:solidFill>
              </a:rPr>
              <a:t>Average distance from a given starting node to all other nodes in the network</a:t>
            </a:r>
            <a:endParaRPr>
              <a:solidFill>
                <a:srgbClr val="D83829"/>
              </a:solidFill>
            </a:endParaRPr>
          </a:p>
        </p:txBody>
      </p:sp>
      <p:sp>
        <p:nvSpPr>
          <p:cNvPr id="162" name="Google Shape;162;p24"/>
          <p:cNvSpPr txBox="1"/>
          <p:nvPr/>
        </p:nvSpPr>
        <p:spPr>
          <a:xfrm>
            <a:off x="211775" y="124650"/>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Closeness</a:t>
            </a:r>
            <a:r>
              <a:rPr b="1" lang="en" sz="2800">
                <a:solidFill>
                  <a:srgbClr val="FFFFFF"/>
                </a:solidFill>
              </a:rPr>
              <a:t> Centrality</a:t>
            </a:r>
            <a:endParaRPr b="1" sz="2800">
              <a:solidFill>
                <a:srgbClr val="FFFFFF"/>
              </a:solidFill>
            </a:endParaRPr>
          </a:p>
        </p:txBody>
      </p:sp>
      <p:pic>
        <p:nvPicPr>
          <p:cNvPr id="163" name="Google Shape;163;p24"/>
          <p:cNvPicPr preferRelativeResize="0"/>
          <p:nvPr/>
        </p:nvPicPr>
        <p:blipFill>
          <a:blip r:embed="rId3">
            <a:alphaModFix/>
          </a:blip>
          <a:stretch>
            <a:fillRect/>
          </a:stretch>
        </p:blipFill>
        <p:spPr>
          <a:xfrm>
            <a:off x="3152900" y="666750"/>
            <a:ext cx="5715000" cy="3810000"/>
          </a:xfrm>
          <a:prstGeom prst="rect">
            <a:avLst/>
          </a:prstGeom>
          <a:noFill/>
          <a:ln>
            <a:noFill/>
          </a:ln>
        </p:spPr>
      </p:pic>
      <p:graphicFrame>
        <p:nvGraphicFramePr>
          <p:cNvPr id="164" name="Google Shape;164;p24"/>
          <p:cNvGraphicFramePr/>
          <p:nvPr/>
        </p:nvGraphicFramePr>
        <p:xfrm>
          <a:off x="170450" y="2494350"/>
          <a:ext cx="3000000" cy="3000000"/>
        </p:xfrm>
        <a:graphic>
          <a:graphicData uri="http://schemas.openxmlformats.org/drawingml/2006/table">
            <a:tbl>
              <a:tblPr>
                <a:noFill/>
                <a:tableStyleId>{29CF2E23-73BF-4AA7-BD95-850A9C1C2BC8}</a:tableStyleId>
              </a:tblPr>
              <a:tblGrid>
                <a:gridCol w="1423825"/>
                <a:gridCol w="1423825"/>
              </a:tblGrid>
              <a:tr h="507650">
                <a:tc>
                  <a:txBody>
                    <a:bodyPr>
                      <a:noAutofit/>
                    </a:bodyPr>
                    <a:lstStyle/>
                    <a:p>
                      <a:pPr indent="0" lvl="0" marL="0" rtl="0" algn="ctr">
                        <a:spcBef>
                          <a:spcPts val="0"/>
                        </a:spcBef>
                        <a:spcAft>
                          <a:spcPts val="0"/>
                        </a:spcAft>
                        <a:buNone/>
                      </a:pPr>
                      <a:r>
                        <a:rPr b="1" lang="en" sz="1200">
                          <a:solidFill>
                            <a:srgbClr val="FFFFFF"/>
                          </a:solidFill>
                        </a:rPr>
                        <a:t>Avg. Path Length</a:t>
                      </a:r>
                      <a:endParaRPr b="1" sz="1200">
                        <a:solidFill>
                          <a:srgbClr val="FFFFFF"/>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FFFFFF"/>
                          </a:solidFill>
                        </a:rPr>
                        <a:t>4.51</a:t>
                      </a:r>
                      <a:endParaRPr b="1" sz="1200">
                        <a:solidFill>
                          <a:srgbClr val="FFFFFF"/>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r h="507650">
                <a:tc>
                  <a:txBody>
                    <a:bodyPr>
                      <a:noAutofit/>
                    </a:bodyPr>
                    <a:lstStyle/>
                    <a:p>
                      <a:pPr indent="0" lvl="0" marL="0" rtl="0" algn="l">
                        <a:spcBef>
                          <a:spcPts val="0"/>
                        </a:spcBef>
                        <a:spcAft>
                          <a:spcPts val="0"/>
                        </a:spcAft>
                        <a:buNone/>
                      </a:pPr>
                      <a:r>
                        <a:rPr b="1" lang="en" sz="1200">
                          <a:solidFill>
                            <a:schemeClr val="dk1"/>
                          </a:solidFill>
                        </a:rPr>
                        <a:t>Average Degree </a:t>
                      </a:r>
                      <a:endParaRPr b="1" sz="1200">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chemeClr val="dk1"/>
                          </a:solidFill>
                        </a:rPr>
                        <a:t>2.112</a:t>
                      </a:r>
                      <a:endParaRPr b="1" sz="1200">
                        <a:solidFill>
                          <a:schemeClr val="dk1"/>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8" name="Shape 168"/>
        <p:cNvGrpSpPr/>
        <p:nvPr/>
      </p:nvGrpSpPr>
      <p:grpSpPr>
        <a:xfrm>
          <a:off x="0" y="0"/>
          <a:ext cx="0" cy="0"/>
          <a:chOff x="0" y="0"/>
          <a:chExt cx="0" cy="0"/>
        </a:xfrm>
      </p:grpSpPr>
      <p:sp>
        <p:nvSpPr>
          <p:cNvPr id="169" name="Google Shape;169;p25"/>
          <p:cNvSpPr txBox="1"/>
          <p:nvPr/>
        </p:nvSpPr>
        <p:spPr>
          <a:xfrm>
            <a:off x="211775" y="4359675"/>
            <a:ext cx="2158800" cy="18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0" name="Google Shape;170;p25"/>
          <p:cNvSpPr txBox="1"/>
          <p:nvPr/>
        </p:nvSpPr>
        <p:spPr>
          <a:xfrm>
            <a:off x="282275" y="46312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171" name="Google Shape;171;p25"/>
          <p:cNvSpPr txBox="1"/>
          <p:nvPr/>
        </p:nvSpPr>
        <p:spPr>
          <a:xfrm>
            <a:off x="308350" y="12344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The distance from a given starting node to the farthest node from it in the network</a:t>
            </a:r>
            <a:endParaRPr>
              <a:solidFill>
                <a:srgbClr val="FF9900"/>
              </a:solidFill>
            </a:endParaRPr>
          </a:p>
        </p:txBody>
      </p:sp>
      <p:sp>
        <p:nvSpPr>
          <p:cNvPr id="172" name="Google Shape;172;p25"/>
          <p:cNvSpPr txBox="1"/>
          <p:nvPr/>
        </p:nvSpPr>
        <p:spPr>
          <a:xfrm>
            <a:off x="308350" y="146275"/>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Eccentricity</a:t>
            </a:r>
            <a:r>
              <a:rPr b="1" lang="en" sz="2800">
                <a:solidFill>
                  <a:srgbClr val="FFFFFF"/>
                </a:solidFill>
              </a:rPr>
              <a:t> Distribution</a:t>
            </a:r>
            <a:endParaRPr b="1" sz="2800">
              <a:solidFill>
                <a:srgbClr val="FFFFFF"/>
              </a:solidFill>
            </a:endParaRPr>
          </a:p>
        </p:txBody>
      </p:sp>
      <p:pic>
        <p:nvPicPr>
          <p:cNvPr id="173" name="Google Shape;173;p25"/>
          <p:cNvPicPr preferRelativeResize="0"/>
          <p:nvPr/>
        </p:nvPicPr>
        <p:blipFill>
          <a:blip r:embed="rId3">
            <a:alphaModFix/>
          </a:blip>
          <a:stretch>
            <a:fillRect/>
          </a:stretch>
        </p:blipFill>
        <p:spPr>
          <a:xfrm>
            <a:off x="3184250" y="666750"/>
            <a:ext cx="5715000" cy="3810000"/>
          </a:xfrm>
          <a:prstGeom prst="rect">
            <a:avLst/>
          </a:prstGeom>
          <a:noFill/>
          <a:ln>
            <a:noFill/>
          </a:ln>
        </p:spPr>
      </p:pic>
      <p:graphicFrame>
        <p:nvGraphicFramePr>
          <p:cNvPr id="174" name="Google Shape;174;p25"/>
          <p:cNvGraphicFramePr/>
          <p:nvPr/>
        </p:nvGraphicFramePr>
        <p:xfrm>
          <a:off x="170450" y="2494350"/>
          <a:ext cx="3000000" cy="3000000"/>
        </p:xfrm>
        <a:graphic>
          <a:graphicData uri="http://schemas.openxmlformats.org/drawingml/2006/table">
            <a:tbl>
              <a:tblPr>
                <a:noFill/>
                <a:tableStyleId>{29CF2E23-73BF-4AA7-BD95-850A9C1C2BC8}</a:tableStyleId>
              </a:tblPr>
              <a:tblGrid>
                <a:gridCol w="1423825"/>
                <a:gridCol w="1423825"/>
              </a:tblGrid>
              <a:tr h="507650">
                <a:tc>
                  <a:txBody>
                    <a:bodyPr>
                      <a:noAutofit/>
                    </a:bodyPr>
                    <a:lstStyle/>
                    <a:p>
                      <a:pPr indent="0" lvl="0" marL="0" rtl="0" algn="ctr">
                        <a:spcBef>
                          <a:spcPts val="0"/>
                        </a:spcBef>
                        <a:spcAft>
                          <a:spcPts val="0"/>
                        </a:spcAft>
                        <a:buNone/>
                      </a:pPr>
                      <a:r>
                        <a:rPr b="1" lang="en" sz="1200">
                          <a:solidFill>
                            <a:srgbClr val="FFFFFF"/>
                          </a:solidFill>
                        </a:rPr>
                        <a:t>Avg. Path Length</a:t>
                      </a:r>
                      <a:endParaRPr b="1" sz="1200">
                        <a:solidFill>
                          <a:srgbClr val="FFFFFF"/>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c>
                  <a:txBody>
                    <a:bodyPr>
                      <a:noAutofit/>
                    </a:bodyPr>
                    <a:lstStyle/>
                    <a:p>
                      <a:pPr indent="0" lvl="0" marL="0" rtl="0" algn="ctr">
                        <a:spcBef>
                          <a:spcPts val="0"/>
                        </a:spcBef>
                        <a:spcAft>
                          <a:spcPts val="0"/>
                        </a:spcAft>
                        <a:buNone/>
                      </a:pPr>
                      <a:r>
                        <a:rPr b="1" lang="en" sz="1200">
                          <a:solidFill>
                            <a:srgbClr val="FFFFFF"/>
                          </a:solidFill>
                        </a:rPr>
                        <a:t>4.51</a:t>
                      </a:r>
                      <a:endParaRPr b="1" sz="1200">
                        <a:solidFill>
                          <a:srgbClr val="FFFFFF"/>
                        </a:solidFill>
                      </a:endParaRPr>
                    </a:p>
                  </a:txBody>
                  <a:tcPr marT="91425" marB="91425" marR="91425" marL="91425">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tcPr>
                </a:tc>
              </a:tr>
            </a:tbl>
          </a:graphicData>
        </a:graphic>
      </p:graphicFrame>
      <p:sp>
        <p:nvSpPr>
          <p:cNvPr id="175" name="Google Shape;175;p25"/>
          <p:cNvSpPr/>
          <p:nvPr/>
        </p:nvSpPr>
        <p:spPr>
          <a:xfrm>
            <a:off x="4869650" y="3893350"/>
            <a:ext cx="95400" cy="95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flipH="1">
            <a:off x="5772300" y="3893350"/>
            <a:ext cx="95400" cy="95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rot="2292662">
            <a:off x="6783131" y="2172537"/>
            <a:ext cx="89725" cy="95487"/>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7741125" y="1004875"/>
            <a:ext cx="95400" cy="95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2" name="Shape 182"/>
        <p:cNvGrpSpPr/>
        <p:nvPr/>
      </p:nvGrpSpPr>
      <p:grpSpPr>
        <a:xfrm>
          <a:off x="0" y="0"/>
          <a:ext cx="0" cy="0"/>
          <a:chOff x="0" y="0"/>
          <a:chExt cx="0" cy="0"/>
        </a:xfrm>
      </p:grpSpPr>
      <p:sp>
        <p:nvSpPr>
          <p:cNvPr id="183" name="Google Shape;183;p26"/>
          <p:cNvSpPr txBox="1"/>
          <p:nvPr/>
        </p:nvSpPr>
        <p:spPr>
          <a:xfrm>
            <a:off x="211775" y="4359675"/>
            <a:ext cx="2158800" cy="18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 name="Google Shape;184;p26"/>
          <p:cNvSpPr txBox="1"/>
          <p:nvPr/>
        </p:nvSpPr>
        <p:spPr>
          <a:xfrm>
            <a:off x="282275" y="46312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185" name="Google Shape;185;p26"/>
          <p:cNvSpPr txBox="1"/>
          <p:nvPr/>
        </p:nvSpPr>
        <p:spPr>
          <a:xfrm>
            <a:off x="310875" y="14384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02C20"/>
                </a:solidFill>
              </a:rPr>
              <a:t>Authority measures how valuable information stored at a particular node is</a:t>
            </a:r>
            <a:endParaRPr>
              <a:solidFill>
                <a:srgbClr val="B02C20"/>
              </a:solidFill>
            </a:endParaRPr>
          </a:p>
        </p:txBody>
      </p:sp>
      <p:sp>
        <p:nvSpPr>
          <p:cNvPr id="186" name="Google Shape;186;p26"/>
          <p:cNvSpPr txBox="1"/>
          <p:nvPr/>
        </p:nvSpPr>
        <p:spPr>
          <a:xfrm>
            <a:off x="282275" y="201625"/>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Authority</a:t>
            </a:r>
            <a:endParaRPr b="1" sz="2800">
              <a:solidFill>
                <a:srgbClr val="FFFFFF"/>
              </a:solidFill>
            </a:endParaRPr>
          </a:p>
          <a:p>
            <a:pPr indent="0" lvl="0" marL="0" rtl="0" algn="l">
              <a:spcBef>
                <a:spcPts val="0"/>
              </a:spcBef>
              <a:spcAft>
                <a:spcPts val="0"/>
              </a:spcAft>
              <a:buNone/>
            </a:pPr>
            <a:r>
              <a:rPr b="1" lang="en" sz="2800">
                <a:solidFill>
                  <a:srgbClr val="FFFFFF"/>
                </a:solidFill>
              </a:rPr>
              <a:t>Distribution</a:t>
            </a:r>
            <a:endParaRPr b="1" sz="2800">
              <a:solidFill>
                <a:srgbClr val="FFFFFF"/>
              </a:solidFill>
            </a:endParaRPr>
          </a:p>
        </p:txBody>
      </p:sp>
      <p:graphicFrame>
        <p:nvGraphicFramePr>
          <p:cNvPr id="187" name="Google Shape;187;p26"/>
          <p:cNvGraphicFramePr/>
          <p:nvPr/>
        </p:nvGraphicFramePr>
        <p:xfrm>
          <a:off x="468325" y="3053350"/>
          <a:ext cx="3000000" cy="3000000"/>
        </p:xfrm>
        <a:graphic>
          <a:graphicData uri="http://schemas.openxmlformats.org/drawingml/2006/table">
            <a:tbl>
              <a:tblPr>
                <a:noFill/>
                <a:tableStyleId>{29CF2E23-73BF-4AA7-BD95-850A9C1C2BC8}</a:tableStyleId>
              </a:tblPr>
              <a:tblGrid>
                <a:gridCol w="1039550"/>
                <a:gridCol w="1039550"/>
              </a:tblGrid>
              <a:tr h="381000">
                <a:tc>
                  <a:txBody>
                    <a:bodyPr>
                      <a:noAutofit/>
                    </a:bodyPr>
                    <a:lstStyle/>
                    <a:p>
                      <a:pPr indent="0" lvl="0" marL="0" rtl="0" algn="l">
                        <a:spcBef>
                          <a:spcPts val="0"/>
                        </a:spcBef>
                        <a:spcAft>
                          <a:spcPts val="0"/>
                        </a:spcAft>
                        <a:buNone/>
                      </a:pPr>
                      <a:r>
                        <a:rPr lang="en">
                          <a:solidFill>
                            <a:srgbClr val="FFFFFF"/>
                          </a:solidFill>
                        </a:rPr>
                        <a:t>Stopping criterion (Epsilon)</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1.0e-4</a:t>
                      </a:r>
                      <a:endParaRPr>
                        <a:solidFill>
                          <a:srgbClr val="FFFFFF"/>
                        </a:solidFill>
                      </a:endParaRPr>
                    </a:p>
                  </a:txBody>
                  <a:tcPr marT="91425" marB="91425" marR="91425" marL="91425"/>
                </a:tc>
              </a:tr>
            </a:tbl>
          </a:graphicData>
        </a:graphic>
      </p:graphicFrame>
      <p:pic>
        <p:nvPicPr>
          <p:cNvPr id="188" name="Google Shape;188;p26"/>
          <p:cNvPicPr preferRelativeResize="0"/>
          <p:nvPr/>
        </p:nvPicPr>
        <p:blipFill>
          <a:blip r:embed="rId3">
            <a:alphaModFix/>
          </a:blip>
          <a:stretch>
            <a:fillRect/>
          </a:stretch>
        </p:blipFill>
        <p:spPr>
          <a:xfrm>
            <a:off x="2857275" y="1493425"/>
            <a:ext cx="5822375" cy="2598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92" name="Shape 192"/>
        <p:cNvGrpSpPr/>
        <p:nvPr/>
      </p:nvGrpSpPr>
      <p:grpSpPr>
        <a:xfrm>
          <a:off x="0" y="0"/>
          <a:ext cx="0" cy="0"/>
          <a:chOff x="0" y="0"/>
          <a:chExt cx="0" cy="0"/>
        </a:xfrm>
      </p:grpSpPr>
      <p:sp>
        <p:nvSpPr>
          <p:cNvPr id="193" name="Google Shape;193;p27"/>
          <p:cNvSpPr txBox="1"/>
          <p:nvPr/>
        </p:nvSpPr>
        <p:spPr>
          <a:xfrm>
            <a:off x="211775" y="4359675"/>
            <a:ext cx="2158800" cy="18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4" name="Google Shape;194;p27"/>
          <p:cNvSpPr txBox="1"/>
          <p:nvPr/>
        </p:nvSpPr>
        <p:spPr>
          <a:xfrm>
            <a:off x="282275" y="46312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195" name="Google Shape;195;p27"/>
          <p:cNvSpPr txBox="1"/>
          <p:nvPr/>
        </p:nvSpPr>
        <p:spPr>
          <a:xfrm>
            <a:off x="310875" y="17739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Hub measures the quality of node links</a:t>
            </a:r>
            <a:endParaRPr>
              <a:solidFill>
                <a:srgbClr val="FF9900"/>
              </a:solidFill>
            </a:endParaRPr>
          </a:p>
        </p:txBody>
      </p:sp>
      <p:sp>
        <p:nvSpPr>
          <p:cNvPr id="196" name="Google Shape;196;p27"/>
          <p:cNvSpPr txBox="1"/>
          <p:nvPr/>
        </p:nvSpPr>
        <p:spPr>
          <a:xfrm>
            <a:off x="308350" y="178050"/>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Hub</a:t>
            </a:r>
            <a:endParaRPr b="1" sz="2800">
              <a:solidFill>
                <a:srgbClr val="FFFFFF"/>
              </a:solidFill>
            </a:endParaRPr>
          </a:p>
          <a:p>
            <a:pPr indent="0" lvl="0" marL="0" rtl="0" algn="l">
              <a:spcBef>
                <a:spcPts val="0"/>
              </a:spcBef>
              <a:spcAft>
                <a:spcPts val="0"/>
              </a:spcAft>
              <a:buNone/>
            </a:pPr>
            <a:r>
              <a:rPr b="1" lang="en" sz="2800">
                <a:solidFill>
                  <a:srgbClr val="FFFFFF"/>
                </a:solidFill>
              </a:rPr>
              <a:t>Distribution</a:t>
            </a:r>
            <a:endParaRPr b="1" sz="2800">
              <a:solidFill>
                <a:srgbClr val="FFFFFF"/>
              </a:solidFill>
            </a:endParaRPr>
          </a:p>
        </p:txBody>
      </p:sp>
      <p:graphicFrame>
        <p:nvGraphicFramePr>
          <p:cNvPr id="197" name="Google Shape;197;p27"/>
          <p:cNvGraphicFramePr/>
          <p:nvPr/>
        </p:nvGraphicFramePr>
        <p:xfrm>
          <a:off x="468325" y="3053350"/>
          <a:ext cx="3000000" cy="3000000"/>
        </p:xfrm>
        <a:graphic>
          <a:graphicData uri="http://schemas.openxmlformats.org/drawingml/2006/table">
            <a:tbl>
              <a:tblPr>
                <a:noFill/>
                <a:tableStyleId>{29CF2E23-73BF-4AA7-BD95-850A9C1C2BC8}</a:tableStyleId>
              </a:tblPr>
              <a:tblGrid>
                <a:gridCol w="1039550"/>
                <a:gridCol w="1039550"/>
              </a:tblGrid>
              <a:tr h="381000">
                <a:tc>
                  <a:txBody>
                    <a:bodyPr>
                      <a:noAutofit/>
                    </a:bodyPr>
                    <a:lstStyle/>
                    <a:p>
                      <a:pPr indent="0" lvl="0" marL="0" rtl="0" algn="l">
                        <a:spcBef>
                          <a:spcPts val="0"/>
                        </a:spcBef>
                        <a:spcAft>
                          <a:spcPts val="0"/>
                        </a:spcAft>
                        <a:buNone/>
                      </a:pPr>
                      <a:r>
                        <a:rPr lang="en">
                          <a:solidFill>
                            <a:srgbClr val="FFFFFF"/>
                          </a:solidFill>
                        </a:rPr>
                        <a:t>Stopping criterion (Epsilon)</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1.0e-4</a:t>
                      </a:r>
                      <a:endParaRPr>
                        <a:solidFill>
                          <a:srgbClr val="FFFFFF"/>
                        </a:solidFill>
                      </a:endParaRPr>
                    </a:p>
                  </a:txBody>
                  <a:tcPr marT="91425" marB="91425" marR="91425" marL="91425"/>
                </a:tc>
              </a:tr>
            </a:tbl>
          </a:graphicData>
        </a:graphic>
      </p:graphicFrame>
      <p:pic>
        <p:nvPicPr>
          <p:cNvPr id="198" name="Google Shape;198;p27"/>
          <p:cNvPicPr preferRelativeResize="0"/>
          <p:nvPr/>
        </p:nvPicPr>
        <p:blipFill>
          <a:blip r:embed="rId3">
            <a:alphaModFix/>
          </a:blip>
          <a:stretch>
            <a:fillRect/>
          </a:stretch>
        </p:blipFill>
        <p:spPr>
          <a:xfrm>
            <a:off x="3000150" y="1011675"/>
            <a:ext cx="5798575" cy="2853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02" name="Shape 202"/>
        <p:cNvGrpSpPr/>
        <p:nvPr/>
      </p:nvGrpSpPr>
      <p:grpSpPr>
        <a:xfrm>
          <a:off x="0" y="0"/>
          <a:ext cx="0" cy="0"/>
          <a:chOff x="0" y="0"/>
          <a:chExt cx="0" cy="0"/>
        </a:xfrm>
      </p:grpSpPr>
      <p:sp>
        <p:nvSpPr>
          <p:cNvPr id="203" name="Google Shape;203;p28"/>
          <p:cNvSpPr txBox="1"/>
          <p:nvPr/>
        </p:nvSpPr>
        <p:spPr>
          <a:xfrm>
            <a:off x="7066600" y="44237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204" name="Google Shape;204;p28"/>
          <p:cNvSpPr txBox="1"/>
          <p:nvPr/>
        </p:nvSpPr>
        <p:spPr>
          <a:xfrm>
            <a:off x="310875" y="17739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BE2F22"/>
                </a:solidFill>
              </a:rPr>
              <a:t>Community Detection in Gephi implements the Modularity Algorithm</a:t>
            </a:r>
            <a:endParaRPr>
              <a:solidFill>
                <a:srgbClr val="BE2F22"/>
              </a:solidFill>
            </a:endParaRPr>
          </a:p>
        </p:txBody>
      </p:sp>
      <p:sp>
        <p:nvSpPr>
          <p:cNvPr id="205" name="Google Shape;205;p28"/>
          <p:cNvSpPr txBox="1"/>
          <p:nvPr/>
        </p:nvSpPr>
        <p:spPr>
          <a:xfrm>
            <a:off x="308350" y="178050"/>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Community Detection</a:t>
            </a:r>
            <a:endParaRPr b="1" sz="2800">
              <a:solidFill>
                <a:srgbClr val="FFFFFF"/>
              </a:solidFill>
            </a:endParaRPr>
          </a:p>
        </p:txBody>
      </p:sp>
      <p:graphicFrame>
        <p:nvGraphicFramePr>
          <p:cNvPr id="206" name="Google Shape;206;p28"/>
          <p:cNvGraphicFramePr/>
          <p:nvPr/>
        </p:nvGraphicFramePr>
        <p:xfrm>
          <a:off x="153425" y="3053350"/>
          <a:ext cx="3000000" cy="3000000"/>
        </p:xfrm>
        <a:graphic>
          <a:graphicData uri="http://schemas.openxmlformats.org/drawingml/2006/table">
            <a:tbl>
              <a:tblPr>
                <a:noFill/>
                <a:tableStyleId>{29CF2E23-73BF-4AA7-BD95-850A9C1C2BC8}</a:tableStyleId>
              </a:tblPr>
              <a:tblGrid>
                <a:gridCol w="1663150"/>
                <a:gridCol w="971450"/>
              </a:tblGrid>
              <a:tr h="381000">
                <a:tc>
                  <a:txBody>
                    <a:bodyPr>
                      <a:noAutofit/>
                    </a:bodyPr>
                    <a:lstStyle/>
                    <a:p>
                      <a:pPr indent="0" lvl="0" marL="0" rtl="0" algn="l">
                        <a:spcBef>
                          <a:spcPts val="0"/>
                        </a:spcBef>
                        <a:spcAft>
                          <a:spcPts val="0"/>
                        </a:spcAft>
                        <a:buNone/>
                      </a:pPr>
                      <a:r>
                        <a:rPr lang="en">
                          <a:solidFill>
                            <a:srgbClr val="FFFFFF"/>
                          </a:solidFill>
                        </a:rPr>
                        <a:t>Modularity</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0.911</a:t>
                      </a:r>
                      <a:endParaRPr>
                        <a:solidFill>
                          <a:srgbClr val="FFFFFF"/>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rPr>
                        <a:t>Communities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32</a:t>
                      </a:r>
                      <a:endParaRPr>
                        <a:solidFill>
                          <a:srgbClr val="FFFFFF"/>
                        </a:solidFill>
                      </a:endParaRPr>
                    </a:p>
                  </a:txBody>
                  <a:tcPr marT="91425" marB="91425" marR="91425" marL="91425"/>
                </a:tc>
              </a:tr>
            </a:tbl>
          </a:graphicData>
        </a:graphic>
      </p:graphicFrame>
      <p:pic>
        <p:nvPicPr>
          <p:cNvPr id="207" name="Google Shape;207;p28"/>
          <p:cNvPicPr preferRelativeResize="0"/>
          <p:nvPr/>
        </p:nvPicPr>
        <p:blipFill>
          <a:blip r:embed="rId3">
            <a:alphaModFix/>
          </a:blip>
          <a:stretch>
            <a:fillRect/>
          </a:stretch>
        </p:blipFill>
        <p:spPr>
          <a:xfrm>
            <a:off x="3275200" y="549675"/>
            <a:ext cx="5715000" cy="3810000"/>
          </a:xfrm>
          <a:prstGeom prst="rect">
            <a:avLst/>
          </a:prstGeom>
          <a:noFill/>
          <a:ln>
            <a:noFill/>
          </a:ln>
        </p:spPr>
      </p:pic>
      <p:sp>
        <p:nvSpPr>
          <p:cNvPr id="208" name="Google Shape;208;p28"/>
          <p:cNvSpPr txBox="1"/>
          <p:nvPr/>
        </p:nvSpPr>
        <p:spPr>
          <a:xfrm>
            <a:off x="310875" y="4662475"/>
            <a:ext cx="83694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2" name="Shape 212"/>
        <p:cNvGrpSpPr/>
        <p:nvPr/>
      </p:nvGrpSpPr>
      <p:grpSpPr>
        <a:xfrm>
          <a:off x="0" y="0"/>
          <a:ext cx="0" cy="0"/>
          <a:chOff x="0" y="0"/>
          <a:chExt cx="0" cy="0"/>
        </a:xfrm>
      </p:grpSpPr>
      <p:sp>
        <p:nvSpPr>
          <p:cNvPr id="213" name="Google Shape;213;p29"/>
          <p:cNvSpPr txBox="1"/>
          <p:nvPr/>
        </p:nvSpPr>
        <p:spPr>
          <a:xfrm>
            <a:off x="7066600" y="44237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214" name="Google Shape;214;p29"/>
          <p:cNvSpPr txBox="1"/>
          <p:nvPr/>
        </p:nvSpPr>
        <p:spPr>
          <a:xfrm>
            <a:off x="273725" y="1470775"/>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9900"/>
                </a:solidFill>
              </a:rPr>
              <a:t>Indicates how nodes are embedded in their neighborhood</a:t>
            </a:r>
            <a:endParaRPr b="1">
              <a:solidFill>
                <a:srgbClr val="FF9900"/>
              </a:solidFill>
            </a:endParaRPr>
          </a:p>
        </p:txBody>
      </p:sp>
      <p:sp>
        <p:nvSpPr>
          <p:cNvPr id="215" name="Google Shape;215;p29"/>
          <p:cNvSpPr txBox="1"/>
          <p:nvPr/>
        </p:nvSpPr>
        <p:spPr>
          <a:xfrm>
            <a:off x="308350" y="178050"/>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Clustering Coefficient</a:t>
            </a:r>
            <a:endParaRPr b="1" sz="2800">
              <a:solidFill>
                <a:srgbClr val="FFFFFF"/>
              </a:solidFill>
            </a:endParaRPr>
          </a:p>
        </p:txBody>
      </p:sp>
      <p:graphicFrame>
        <p:nvGraphicFramePr>
          <p:cNvPr id="216" name="Google Shape;216;p29"/>
          <p:cNvGraphicFramePr/>
          <p:nvPr/>
        </p:nvGraphicFramePr>
        <p:xfrm>
          <a:off x="153425" y="3053350"/>
          <a:ext cx="3000000" cy="3000000"/>
        </p:xfrm>
        <a:graphic>
          <a:graphicData uri="http://schemas.openxmlformats.org/drawingml/2006/table">
            <a:tbl>
              <a:tblPr>
                <a:noFill/>
                <a:tableStyleId>{29CF2E23-73BF-4AA7-BD95-850A9C1C2BC8}</a:tableStyleId>
              </a:tblPr>
              <a:tblGrid>
                <a:gridCol w="1663150"/>
                <a:gridCol w="971450"/>
              </a:tblGrid>
              <a:tr h="381000">
                <a:tc>
                  <a:txBody>
                    <a:bodyPr>
                      <a:noAutofit/>
                    </a:bodyPr>
                    <a:lstStyle/>
                    <a:p>
                      <a:pPr indent="0" lvl="0" marL="0" rtl="0" algn="l">
                        <a:spcBef>
                          <a:spcPts val="0"/>
                        </a:spcBef>
                        <a:spcAft>
                          <a:spcPts val="0"/>
                        </a:spcAft>
                        <a:buNone/>
                      </a:pPr>
                      <a:r>
                        <a:rPr lang="en">
                          <a:solidFill>
                            <a:srgbClr val="FFFFFF"/>
                          </a:solidFill>
                        </a:rPr>
                        <a:t>Avg. Clustering Coefficient</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0.326</a:t>
                      </a:r>
                      <a:endParaRPr>
                        <a:solidFill>
                          <a:srgbClr val="FFFFFF"/>
                        </a:solidFill>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rPr>
                        <a:t>Total triangles</a:t>
                      </a:r>
                      <a:endParaRPr>
                        <a:solidFill>
                          <a:srgbClr val="FFFFFF"/>
                        </a:solidFill>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rPr>
                        <a:t>67</a:t>
                      </a:r>
                      <a:endParaRPr>
                        <a:solidFill>
                          <a:srgbClr val="FFFFFF"/>
                        </a:solidFill>
                      </a:endParaRPr>
                    </a:p>
                  </a:txBody>
                  <a:tcPr marT="91425" marB="91425" marR="91425" marL="91425"/>
                </a:tc>
              </a:tr>
            </a:tbl>
          </a:graphicData>
        </a:graphic>
      </p:graphicFrame>
      <p:sp>
        <p:nvSpPr>
          <p:cNvPr id="217" name="Google Shape;217;p29"/>
          <p:cNvSpPr txBox="1"/>
          <p:nvPr/>
        </p:nvSpPr>
        <p:spPr>
          <a:xfrm>
            <a:off x="310875" y="4662475"/>
            <a:ext cx="83694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endParaRPr>
          </a:p>
        </p:txBody>
      </p:sp>
      <p:pic>
        <p:nvPicPr>
          <p:cNvPr id="218" name="Google Shape;218;p29"/>
          <p:cNvPicPr preferRelativeResize="0"/>
          <p:nvPr/>
        </p:nvPicPr>
        <p:blipFill>
          <a:blip r:embed="rId3">
            <a:alphaModFix/>
          </a:blip>
          <a:stretch>
            <a:fillRect/>
          </a:stretch>
        </p:blipFill>
        <p:spPr>
          <a:xfrm>
            <a:off x="3150675" y="549675"/>
            <a:ext cx="5715000" cy="3810000"/>
          </a:xfrm>
          <a:prstGeom prst="rect">
            <a:avLst/>
          </a:prstGeom>
          <a:noFill/>
          <a:ln>
            <a:noFill/>
          </a:ln>
        </p:spPr>
      </p:pic>
      <p:sp>
        <p:nvSpPr>
          <p:cNvPr id="219" name="Google Shape;219;p29"/>
          <p:cNvSpPr/>
          <p:nvPr/>
        </p:nvSpPr>
        <p:spPr>
          <a:xfrm rot="5942277">
            <a:off x="5347632" y="3432756"/>
            <a:ext cx="506083" cy="261846"/>
          </a:xfrm>
          <a:prstGeom prst="rightArrow">
            <a:avLst>
              <a:gd fmla="val 50000" name="adj1"/>
              <a:gd fmla="val 50000" name="adj2"/>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3" name="Shape 223"/>
        <p:cNvGrpSpPr/>
        <p:nvPr/>
      </p:nvGrpSpPr>
      <p:grpSpPr>
        <a:xfrm>
          <a:off x="0" y="0"/>
          <a:ext cx="0" cy="0"/>
          <a:chOff x="0" y="0"/>
          <a:chExt cx="0" cy="0"/>
        </a:xfrm>
      </p:grpSpPr>
      <p:sp>
        <p:nvSpPr>
          <p:cNvPr id="224" name="Google Shape;224;p30"/>
          <p:cNvSpPr txBox="1"/>
          <p:nvPr/>
        </p:nvSpPr>
        <p:spPr>
          <a:xfrm>
            <a:off x="6969750" y="4662475"/>
            <a:ext cx="19236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Generated using Gephi</a:t>
            </a:r>
            <a:endParaRPr sz="1000">
              <a:solidFill>
                <a:srgbClr val="FF9900"/>
              </a:solidFill>
            </a:endParaRPr>
          </a:p>
        </p:txBody>
      </p:sp>
      <p:sp>
        <p:nvSpPr>
          <p:cNvPr id="225" name="Google Shape;225;p30"/>
          <p:cNvSpPr txBox="1"/>
          <p:nvPr/>
        </p:nvSpPr>
        <p:spPr>
          <a:xfrm>
            <a:off x="310875" y="1773950"/>
            <a:ext cx="2394000" cy="18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A measure of node importance in a network based on a node’s connections</a:t>
            </a:r>
            <a:endParaRPr b="1">
              <a:solidFill>
                <a:srgbClr val="CC4125"/>
              </a:solidFill>
            </a:endParaRPr>
          </a:p>
        </p:txBody>
      </p:sp>
      <p:sp>
        <p:nvSpPr>
          <p:cNvPr id="226" name="Google Shape;226;p30"/>
          <p:cNvSpPr txBox="1"/>
          <p:nvPr/>
        </p:nvSpPr>
        <p:spPr>
          <a:xfrm>
            <a:off x="308350" y="178050"/>
            <a:ext cx="2634600" cy="11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FFFFF"/>
                </a:solidFill>
              </a:rPr>
              <a:t>Eigenvector</a:t>
            </a:r>
            <a:endParaRPr b="1" sz="2800">
              <a:solidFill>
                <a:srgbClr val="FFFFFF"/>
              </a:solidFill>
            </a:endParaRPr>
          </a:p>
          <a:p>
            <a:pPr indent="0" lvl="0" marL="0" rtl="0" algn="l">
              <a:spcBef>
                <a:spcPts val="0"/>
              </a:spcBef>
              <a:spcAft>
                <a:spcPts val="0"/>
              </a:spcAft>
              <a:buNone/>
            </a:pPr>
            <a:r>
              <a:rPr b="1" lang="en" sz="2800">
                <a:solidFill>
                  <a:srgbClr val="FFFFFF"/>
                </a:solidFill>
              </a:rPr>
              <a:t>Centrality </a:t>
            </a:r>
            <a:endParaRPr b="1" sz="2800">
              <a:solidFill>
                <a:srgbClr val="FFFFFF"/>
              </a:solidFill>
            </a:endParaRPr>
          </a:p>
        </p:txBody>
      </p:sp>
      <p:sp>
        <p:nvSpPr>
          <p:cNvPr id="227" name="Google Shape;227;p30"/>
          <p:cNvSpPr txBox="1"/>
          <p:nvPr/>
        </p:nvSpPr>
        <p:spPr>
          <a:xfrm>
            <a:off x="310875" y="4662475"/>
            <a:ext cx="8369400" cy="1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FFFFFF"/>
              </a:solidFill>
            </a:endParaRPr>
          </a:p>
        </p:txBody>
      </p:sp>
      <p:pic>
        <p:nvPicPr>
          <p:cNvPr id="228" name="Google Shape;228;p30"/>
          <p:cNvPicPr preferRelativeResize="0"/>
          <p:nvPr/>
        </p:nvPicPr>
        <p:blipFill>
          <a:blip r:embed="rId3">
            <a:alphaModFix/>
          </a:blip>
          <a:stretch>
            <a:fillRect/>
          </a:stretch>
        </p:blipFill>
        <p:spPr>
          <a:xfrm>
            <a:off x="3095350" y="549675"/>
            <a:ext cx="5715000" cy="3810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2" name="Shape 232"/>
        <p:cNvGrpSpPr/>
        <p:nvPr/>
      </p:nvGrpSpPr>
      <p:grpSpPr>
        <a:xfrm>
          <a:off x="0" y="0"/>
          <a:ext cx="0" cy="0"/>
          <a:chOff x="0" y="0"/>
          <a:chExt cx="0" cy="0"/>
        </a:xfrm>
      </p:grpSpPr>
      <p:sp>
        <p:nvSpPr>
          <p:cNvPr id="233" name="Google Shape;233;p31"/>
          <p:cNvSpPr txBox="1"/>
          <p:nvPr>
            <p:ph type="title"/>
          </p:nvPr>
        </p:nvSpPr>
        <p:spPr>
          <a:xfrm>
            <a:off x="252175" y="28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FOREST FIRE GRAPH SAMPLING MODEL</a:t>
            </a:r>
            <a:endParaRPr/>
          </a:p>
        </p:txBody>
      </p:sp>
      <p:sp>
        <p:nvSpPr>
          <p:cNvPr id="234" name="Google Shape;23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Built using mesa </a:t>
            </a:r>
            <a:endParaRPr/>
          </a:p>
        </p:txBody>
      </p:sp>
      <p:pic>
        <p:nvPicPr>
          <p:cNvPr id="235" name="Google Shape;235;p31" title="Blaze.mov">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Understand the implications of </a:t>
            </a:r>
            <a:r>
              <a:rPr lang="en">
                <a:solidFill>
                  <a:srgbClr val="FF9900"/>
                </a:solidFill>
              </a:rPr>
              <a:t>Forest Fire Sampling Method</a:t>
            </a:r>
            <a:r>
              <a:rPr lang="en"/>
              <a:t> on very Large Networks and try to model the dynamics using a MESA model (</a:t>
            </a:r>
            <a:r>
              <a:rPr lang="en">
                <a:solidFill>
                  <a:srgbClr val="D83829"/>
                </a:solidFill>
              </a:rPr>
              <a:t>Blaze</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9"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312600" y="452450"/>
            <a:ext cx="4033175" cy="3967100"/>
          </a:xfrm>
          <a:prstGeom prst="rect">
            <a:avLst/>
          </a:prstGeom>
          <a:noFill/>
          <a:ln>
            <a:noFill/>
          </a:ln>
        </p:spPr>
      </p:pic>
      <p:sp>
        <p:nvSpPr>
          <p:cNvPr id="241" name="Google Shape;241;p32"/>
          <p:cNvSpPr txBox="1"/>
          <p:nvPr/>
        </p:nvSpPr>
        <p:spPr>
          <a:xfrm>
            <a:off x="3363350" y="132300"/>
            <a:ext cx="3804300" cy="7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                                 </a:t>
            </a:r>
            <a:endParaRPr b="1" sz="3600"/>
          </a:p>
        </p:txBody>
      </p:sp>
      <p:sp>
        <p:nvSpPr>
          <p:cNvPr id="242" name="Google Shape;242;p32"/>
          <p:cNvSpPr txBox="1"/>
          <p:nvPr/>
        </p:nvSpPr>
        <p:spPr>
          <a:xfrm>
            <a:off x="4607725" y="452450"/>
            <a:ext cx="4083900" cy="3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FF"/>
                </a:solidFill>
              </a:rPr>
              <a:t>GOAL FOR THE FUTURE</a:t>
            </a:r>
            <a:endParaRPr b="1" sz="2400">
              <a:solidFill>
                <a:srgbClr val="FFFFFF"/>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solidFill>
                <a:srgbClr val="FF0000"/>
              </a:solidFill>
            </a:endParaRPr>
          </a:p>
          <a:p>
            <a:pPr indent="-342900" lvl="0" marL="457200" rtl="0" algn="l">
              <a:spcBef>
                <a:spcPts val="0"/>
              </a:spcBef>
              <a:spcAft>
                <a:spcPts val="0"/>
              </a:spcAft>
              <a:buClr>
                <a:srgbClr val="FF9900"/>
              </a:buClr>
              <a:buSzPts val="1800"/>
              <a:buChar char="●"/>
            </a:pPr>
            <a:r>
              <a:rPr lang="en" sz="1800">
                <a:solidFill>
                  <a:srgbClr val="FF9900"/>
                </a:solidFill>
              </a:rPr>
              <a:t>Build a tool to help sample large networks</a:t>
            </a:r>
            <a:endParaRPr sz="1800">
              <a:solidFill>
                <a:srgbClr val="FF9900"/>
              </a:solidFill>
            </a:endParaRPr>
          </a:p>
          <a:p>
            <a:pPr indent="-342900" lvl="1" marL="914400" rtl="0" algn="l">
              <a:spcBef>
                <a:spcPts val="0"/>
              </a:spcBef>
              <a:spcAft>
                <a:spcPts val="0"/>
              </a:spcAft>
              <a:buClr>
                <a:srgbClr val="FF9900"/>
              </a:buClr>
              <a:buSzPts val="1800"/>
              <a:buChar char="○"/>
            </a:pPr>
            <a:r>
              <a:rPr lang="en" sz="1800">
                <a:solidFill>
                  <a:srgbClr val="FF9900"/>
                </a:solidFill>
              </a:rPr>
              <a:t>incorporate other sampling techniques into the tool</a:t>
            </a:r>
            <a:endParaRPr sz="1800">
              <a:solidFill>
                <a:srgbClr val="FF9900"/>
              </a:solidFill>
            </a:endParaRPr>
          </a:p>
          <a:p>
            <a:pPr indent="0" lvl="0" marL="914400" rtl="0" algn="l">
              <a:spcBef>
                <a:spcPts val="0"/>
              </a:spcBef>
              <a:spcAft>
                <a:spcPts val="0"/>
              </a:spcAft>
              <a:buNone/>
            </a:pPr>
            <a:r>
              <a:t/>
            </a:r>
            <a:endParaRPr>
              <a:solidFill>
                <a:srgbClr val="FF9900"/>
              </a:solidFill>
            </a:endParaRPr>
          </a:p>
          <a:p>
            <a:pPr indent="0" lvl="0" marL="914400" rtl="0" algn="l">
              <a:spcBef>
                <a:spcPts val="0"/>
              </a:spcBef>
              <a:spcAft>
                <a:spcPts val="0"/>
              </a:spcAft>
              <a:buNone/>
            </a:pPr>
            <a:r>
              <a:t/>
            </a:r>
            <a:endParaRPr>
              <a:solidFill>
                <a:srgbClr val="FF9900"/>
              </a:solidFill>
            </a:endParaRPr>
          </a:p>
          <a:p>
            <a:pPr indent="0" lvl="0" marL="914400" rtl="0" algn="l">
              <a:spcBef>
                <a:spcPts val="0"/>
              </a:spcBef>
              <a:spcAft>
                <a:spcPts val="0"/>
              </a:spcAft>
              <a:buNone/>
            </a:pPr>
            <a:r>
              <a:t/>
            </a:r>
            <a:endParaRPr>
              <a:solidFill>
                <a:srgbClr val="FF9900"/>
              </a:solidFill>
            </a:endParaRPr>
          </a:p>
          <a:p>
            <a:pPr indent="0" lvl="0" marL="914400" rtl="0" algn="l">
              <a:spcBef>
                <a:spcPts val="0"/>
              </a:spcBef>
              <a:spcAft>
                <a:spcPts val="0"/>
              </a:spcAft>
              <a:buNone/>
            </a:pPr>
            <a:r>
              <a:t/>
            </a:r>
            <a:endParaRPr>
              <a:solidFill>
                <a:srgbClr val="FF9900"/>
              </a:solidFill>
            </a:endParaRPr>
          </a:p>
          <a:p>
            <a:pPr indent="0" lvl="0" marL="0" rtl="0" algn="l">
              <a:spcBef>
                <a:spcPts val="0"/>
              </a:spcBef>
              <a:spcAft>
                <a:spcPts val="0"/>
              </a:spcAft>
              <a:buNone/>
            </a:pPr>
            <a:r>
              <a:rPr lang="en">
                <a:solidFill>
                  <a:srgbClr val="FF9900"/>
                </a:solidFill>
              </a:rPr>
              <a:t>     </a:t>
            </a:r>
            <a:endParaRPr>
              <a:solidFill>
                <a:srgbClr val="FF99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6" name="Shape 246"/>
        <p:cNvGrpSpPr/>
        <p:nvPr/>
      </p:nvGrpSpPr>
      <p:grpSpPr>
        <a:xfrm>
          <a:off x="0" y="0"/>
          <a:ext cx="0" cy="0"/>
          <a:chOff x="0" y="0"/>
          <a:chExt cx="0" cy="0"/>
        </a:xfrm>
      </p:grpSpPr>
      <p:sp>
        <p:nvSpPr>
          <p:cNvPr id="247" name="Google Shape;247;p33"/>
          <p:cNvSpPr txBox="1"/>
          <p:nvPr>
            <p:ph idx="1" type="body"/>
          </p:nvPr>
        </p:nvSpPr>
        <p:spPr>
          <a:xfrm>
            <a:off x="252150" y="1058400"/>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800">
                <a:solidFill>
                  <a:srgbClr val="CC0000"/>
                </a:solidFill>
              </a:rPr>
              <a:t>              </a:t>
            </a:r>
            <a:r>
              <a:rPr b="1" lang="en" sz="4800">
                <a:solidFill>
                  <a:srgbClr val="CC0000"/>
                </a:solidFill>
              </a:rPr>
              <a:t>THANK YOU</a:t>
            </a:r>
            <a:endParaRPr b="1" sz="4800">
              <a:solidFill>
                <a:srgbClr val="CC0000"/>
              </a:solidFill>
            </a:endParaRPr>
          </a:p>
        </p:txBody>
      </p:sp>
      <p:pic>
        <p:nvPicPr>
          <p:cNvPr id="248" name="Google Shape;248;p33"/>
          <p:cNvPicPr preferRelativeResize="0"/>
          <p:nvPr/>
        </p:nvPicPr>
        <p:blipFill>
          <a:blip r:embed="rId3">
            <a:alphaModFix/>
          </a:blip>
          <a:stretch>
            <a:fillRect/>
          </a:stretch>
        </p:blipFill>
        <p:spPr>
          <a:xfrm>
            <a:off x="3057100" y="0"/>
            <a:ext cx="2910699" cy="2330701"/>
          </a:xfrm>
          <a:prstGeom prst="rect">
            <a:avLst/>
          </a:prstGeom>
          <a:noFill/>
          <a:ln>
            <a:noFill/>
          </a:ln>
        </p:spPr>
      </p:pic>
      <p:pic>
        <p:nvPicPr>
          <p:cNvPr id="249" name="Google Shape;249;p33"/>
          <p:cNvPicPr preferRelativeResize="0"/>
          <p:nvPr/>
        </p:nvPicPr>
        <p:blipFill>
          <a:blip r:embed="rId4">
            <a:alphaModFix/>
          </a:blip>
          <a:stretch>
            <a:fillRect/>
          </a:stretch>
        </p:blipFill>
        <p:spPr>
          <a:xfrm>
            <a:off x="6060275" y="3768375"/>
            <a:ext cx="1166802" cy="1166802"/>
          </a:xfrm>
          <a:prstGeom prst="rect">
            <a:avLst/>
          </a:prstGeom>
          <a:noFill/>
          <a:ln>
            <a:noFill/>
          </a:ln>
        </p:spPr>
      </p:pic>
      <p:sp>
        <p:nvSpPr>
          <p:cNvPr id="250" name="Google Shape;250;p33"/>
          <p:cNvSpPr/>
          <p:nvPr/>
        </p:nvSpPr>
        <p:spPr>
          <a:xfrm>
            <a:off x="1273975" y="3155150"/>
            <a:ext cx="6429300" cy="1917000"/>
          </a:xfrm>
          <a:prstGeom prst="flowChartAlternate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3"/>
          <p:cNvSpPr txBox="1"/>
          <p:nvPr/>
        </p:nvSpPr>
        <p:spPr>
          <a:xfrm>
            <a:off x="1452550" y="3205138"/>
            <a:ext cx="65604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                        PARVATHY JAYAPRAKASH (PARU)</a:t>
            </a:r>
            <a:endParaRPr b="1">
              <a:solidFill>
                <a:srgbClr val="FFFFFF"/>
              </a:solidFill>
            </a:endParaRPr>
          </a:p>
          <a:p>
            <a:pPr indent="0" lvl="0" marL="0" rtl="0" algn="l">
              <a:spcBef>
                <a:spcPts val="0"/>
              </a:spcBef>
              <a:spcAft>
                <a:spcPts val="0"/>
              </a:spcAft>
              <a:buNone/>
            </a:pPr>
            <a:r>
              <a:rPr b="1" lang="en">
                <a:solidFill>
                  <a:srgbClr val="FFFFFF"/>
                </a:solidFill>
              </a:rPr>
              <a:t>  </a:t>
            </a:r>
            <a:endParaRPr b="1">
              <a:solidFill>
                <a:srgbClr val="FFFFFF"/>
              </a:solidFill>
            </a:endParaRPr>
          </a:p>
          <a:p>
            <a:pPr indent="0" lvl="0" marL="0" rtl="0" algn="l">
              <a:spcBef>
                <a:spcPts val="0"/>
              </a:spcBef>
              <a:spcAft>
                <a:spcPts val="0"/>
              </a:spcAft>
              <a:buNone/>
            </a:pPr>
            <a:r>
              <a:rPr b="1" lang="en">
                <a:solidFill>
                  <a:srgbClr val="FFFFFF"/>
                </a:solidFill>
              </a:rPr>
              <a:t>                                    </a:t>
            </a:r>
            <a:r>
              <a:rPr b="1" lang="en" u="sng">
                <a:solidFill>
                  <a:schemeClr val="hlink"/>
                </a:solidFill>
                <a:hlinkClick r:id="rId5"/>
              </a:rPr>
              <a:t>parujp</a:t>
            </a:r>
            <a:endParaRPr b="1">
              <a:solidFill>
                <a:srgbClr val="FFFFFF"/>
              </a:solidFill>
            </a:endParaRPr>
          </a:p>
          <a:p>
            <a:pPr indent="0" lvl="0" marL="0" rtl="0" algn="l">
              <a:spcBef>
                <a:spcPts val="0"/>
              </a:spcBef>
              <a:spcAft>
                <a:spcPts val="0"/>
              </a:spcAft>
              <a:buNone/>
            </a:pPr>
            <a:r>
              <a:rPr b="1" lang="en">
                <a:solidFill>
                  <a:srgbClr val="FFFFFF"/>
                </a:solidFill>
              </a:rPr>
              <a:t>             </a:t>
            </a:r>
            <a:endParaRPr b="1">
              <a:solidFill>
                <a:srgbClr val="FFFFFF"/>
              </a:solidFill>
            </a:endParaRPr>
          </a:p>
          <a:p>
            <a:pPr indent="0" lvl="0" marL="0" rtl="0" algn="l">
              <a:spcBef>
                <a:spcPts val="0"/>
              </a:spcBef>
              <a:spcAft>
                <a:spcPts val="0"/>
              </a:spcAft>
              <a:buNone/>
            </a:pPr>
            <a:r>
              <a:rPr b="1" lang="en">
                <a:solidFill>
                  <a:srgbClr val="FFFFFF"/>
                </a:solidFill>
              </a:rPr>
              <a:t>                                    </a:t>
            </a:r>
            <a:r>
              <a:rPr b="1" lang="en" u="sng">
                <a:solidFill>
                  <a:schemeClr val="hlink"/>
                </a:solidFill>
                <a:hlinkClick r:id="rId6"/>
              </a:rPr>
              <a:t>parujp</a:t>
            </a:r>
            <a:endParaRPr b="1">
              <a:solidFill>
                <a:srgbClr val="FFFFFF"/>
              </a:solidFill>
            </a:endParaRPr>
          </a:p>
          <a:p>
            <a:pPr indent="0" lvl="0" marL="0" rtl="0" algn="l">
              <a:spcBef>
                <a:spcPts val="0"/>
              </a:spcBef>
              <a:spcAft>
                <a:spcPts val="0"/>
              </a:spcAft>
              <a:buNone/>
            </a:pPr>
            <a:r>
              <a:t/>
            </a:r>
            <a:endParaRPr b="1">
              <a:solidFill>
                <a:srgbClr val="FFFFFF"/>
              </a:solidFill>
            </a:endParaRPr>
          </a:p>
        </p:txBody>
      </p:sp>
      <p:pic>
        <p:nvPicPr>
          <p:cNvPr id="252" name="Google Shape;252;p33"/>
          <p:cNvPicPr preferRelativeResize="0"/>
          <p:nvPr/>
        </p:nvPicPr>
        <p:blipFill>
          <a:blip r:embed="rId7">
            <a:alphaModFix/>
          </a:blip>
          <a:stretch>
            <a:fillRect/>
          </a:stretch>
        </p:blipFill>
        <p:spPr>
          <a:xfrm>
            <a:off x="1585650" y="3573050"/>
            <a:ext cx="1654950" cy="449324"/>
          </a:xfrm>
          <a:prstGeom prst="rect">
            <a:avLst/>
          </a:prstGeom>
          <a:noFill/>
          <a:ln>
            <a:noFill/>
          </a:ln>
        </p:spPr>
      </p:pic>
      <p:pic>
        <p:nvPicPr>
          <p:cNvPr id="253" name="Google Shape;253;p33"/>
          <p:cNvPicPr preferRelativeResize="0"/>
          <p:nvPr/>
        </p:nvPicPr>
        <p:blipFill>
          <a:blip r:embed="rId8">
            <a:alphaModFix/>
          </a:blip>
          <a:stretch>
            <a:fillRect/>
          </a:stretch>
        </p:blipFill>
        <p:spPr>
          <a:xfrm>
            <a:off x="2797600" y="4585675"/>
            <a:ext cx="500426" cy="379224"/>
          </a:xfrm>
          <a:prstGeom prst="rect">
            <a:avLst/>
          </a:prstGeom>
          <a:noFill/>
          <a:ln>
            <a:noFill/>
          </a:ln>
        </p:spPr>
      </p:pic>
      <p:sp>
        <p:nvSpPr>
          <p:cNvPr id="254" name="Google Shape;254;p33"/>
          <p:cNvSpPr txBox="1"/>
          <p:nvPr/>
        </p:nvSpPr>
        <p:spPr>
          <a:xfrm>
            <a:off x="3298025" y="4615375"/>
            <a:ext cx="2083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rPr>
              <a:t>paru.jayp@gmail.com</a:t>
            </a:r>
            <a:endParaRPr>
              <a:solidFill>
                <a:srgbClr val="00FFFF"/>
              </a:solidFill>
            </a:endParaRPr>
          </a:p>
        </p:txBody>
      </p:sp>
      <p:pic>
        <p:nvPicPr>
          <p:cNvPr id="255" name="Google Shape;255;p33"/>
          <p:cNvPicPr preferRelativeResize="0"/>
          <p:nvPr/>
        </p:nvPicPr>
        <p:blipFill>
          <a:blip r:embed="rId9">
            <a:alphaModFix/>
          </a:blip>
          <a:stretch>
            <a:fillRect/>
          </a:stretch>
        </p:blipFill>
        <p:spPr>
          <a:xfrm>
            <a:off x="1452550" y="1058400"/>
            <a:ext cx="535800" cy="535800"/>
          </a:xfrm>
          <a:prstGeom prst="rect">
            <a:avLst/>
          </a:prstGeom>
          <a:noFill/>
          <a:ln>
            <a:noFill/>
          </a:ln>
        </p:spPr>
      </p:pic>
      <p:sp>
        <p:nvSpPr>
          <p:cNvPr id="256" name="Google Shape;256;p33"/>
          <p:cNvSpPr/>
          <p:nvPr/>
        </p:nvSpPr>
        <p:spPr>
          <a:xfrm>
            <a:off x="2797609" y="4079325"/>
            <a:ext cx="500400" cy="449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3"/>
          <p:cNvPicPr preferRelativeResize="0"/>
          <p:nvPr/>
        </p:nvPicPr>
        <p:blipFill>
          <a:blip r:embed="rId9">
            <a:alphaModFix/>
          </a:blip>
          <a:stretch>
            <a:fillRect/>
          </a:stretch>
        </p:blipFill>
        <p:spPr>
          <a:xfrm>
            <a:off x="2823135" y="4079363"/>
            <a:ext cx="449325" cy="449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258125" y="26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Social Networks ranked by number of active users in millions (as of July 2018)</a:t>
            </a:r>
            <a:endParaRPr>
              <a:solidFill>
                <a:srgbClr val="FF9900"/>
              </a:solidFill>
            </a:endParaRPr>
          </a:p>
        </p:txBody>
      </p:sp>
      <p:pic>
        <p:nvPicPr>
          <p:cNvPr id="69" name="Google Shape;69;p15"/>
          <p:cNvPicPr preferRelativeResize="0"/>
          <p:nvPr/>
        </p:nvPicPr>
        <p:blipFill>
          <a:blip r:embed="rId3">
            <a:alphaModFix/>
          </a:blip>
          <a:stretch>
            <a:fillRect/>
          </a:stretch>
        </p:blipFill>
        <p:spPr>
          <a:xfrm>
            <a:off x="333375" y="1575900"/>
            <a:ext cx="8322474" cy="3277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Sample?</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Running expensive algorithms on networks with more than a few thousand nodes are </a:t>
            </a:r>
            <a:r>
              <a:rPr lang="en">
                <a:solidFill>
                  <a:srgbClr val="FF0000"/>
                </a:solidFill>
              </a:rPr>
              <a:t>prohibitively expensive</a:t>
            </a:r>
            <a:endParaRPr>
              <a:solidFill>
                <a:srgbClr val="FF0000"/>
              </a:solidFill>
            </a:endParaRPr>
          </a:p>
        </p:txBody>
      </p:sp>
      <p:pic>
        <p:nvPicPr>
          <p:cNvPr id="76" name="Google Shape;76;p16"/>
          <p:cNvPicPr preferRelativeResize="0"/>
          <p:nvPr/>
        </p:nvPicPr>
        <p:blipFill>
          <a:blip r:embed="rId3">
            <a:alphaModFix/>
          </a:blip>
          <a:stretch>
            <a:fillRect/>
          </a:stretch>
        </p:blipFill>
        <p:spPr>
          <a:xfrm>
            <a:off x="1013762" y="2131250"/>
            <a:ext cx="7116476" cy="2941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258125" y="26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rPr>
              <a:t>Social Networks ranked by number of active users in millions (...contd)</a:t>
            </a:r>
            <a:endParaRPr>
              <a:solidFill>
                <a:srgbClr val="FF9900"/>
              </a:solidFill>
            </a:endParaRPr>
          </a:p>
        </p:txBody>
      </p:sp>
      <p:pic>
        <p:nvPicPr>
          <p:cNvPr id="82" name="Google Shape;82;p17"/>
          <p:cNvPicPr preferRelativeResize="0"/>
          <p:nvPr/>
        </p:nvPicPr>
        <p:blipFill>
          <a:blip r:embed="rId3">
            <a:alphaModFix/>
          </a:blip>
          <a:stretch>
            <a:fillRect/>
          </a:stretch>
        </p:blipFill>
        <p:spPr>
          <a:xfrm>
            <a:off x="511975" y="1392325"/>
            <a:ext cx="8012901" cy="3384475"/>
          </a:xfrm>
          <a:prstGeom prst="rect">
            <a:avLst/>
          </a:prstGeom>
          <a:noFill/>
          <a:ln>
            <a:noFill/>
          </a:ln>
        </p:spPr>
      </p:pic>
      <p:sp>
        <p:nvSpPr>
          <p:cNvPr id="83" name="Google Shape;83;p17"/>
          <p:cNvSpPr/>
          <p:nvPr/>
        </p:nvSpPr>
        <p:spPr>
          <a:xfrm>
            <a:off x="1250150" y="4441025"/>
            <a:ext cx="2536200" cy="335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type="title"/>
          </p:nvPr>
        </p:nvSpPr>
        <p:spPr>
          <a:xfrm>
            <a:off x="1769350" y="18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About Pinterest </a:t>
            </a:r>
            <a:endParaRPr b="1"/>
          </a:p>
        </p:txBody>
      </p:sp>
      <p:pic>
        <p:nvPicPr>
          <p:cNvPr id="89" name="Google Shape;89;p18"/>
          <p:cNvPicPr preferRelativeResize="0"/>
          <p:nvPr/>
        </p:nvPicPr>
        <p:blipFill>
          <a:blip r:embed="rId3">
            <a:alphaModFix/>
          </a:blip>
          <a:stretch>
            <a:fillRect/>
          </a:stretch>
        </p:blipFill>
        <p:spPr>
          <a:xfrm>
            <a:off x="241725" y="754925"/>
            <a:ext cx="1237100" cy="1237100"/>
          </a:xfrm>
          <a:prstGeom prst="rect">
            <a:avLst/>
          </a:prstGeom>
          <a:noFill/>
          <a:ln>
            <a:noFill/>
          </a:ln>
        </p:spPr>
      </p:pic>
      <p:sp>
        <p:nvSpPr>
          <p:cNvPr id="90" name="Google Shape;90;p18"/>
          <p:cNvSpPr txBox="1"/>
          <p:nvPr/>
        </p:nvSpPr>
        <p:spPr>
          <a:xfrm>
            <a:off x="1631000" y="333200"/>
            <a:ext cx="7847700" cy="7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9900"/>
                </a:solidFill>
              </a:rPr>
              <a:t>     </a:t>
            </a:r>
            <a:endParaRPr sz="1800">
              <a:solidFill>
                <a:srgbClr val="FF9900"/>
              </a:solidFill>
            </a:endParaRPr>
          </a:p>
          <a:p>
            <a:pPr indent="0" lvl="0" marL="0" rtl="0" algn="l">
              <a:lnSpc>
                <a:spcPct val="115000"/>
              </a:lnSpc>
              <a:spcBef>
                <a:spcPts val="1600"/>
              </a:spcBef>
              <a:spcAft>
                <a:spcPts val="0"/>
              </a:spcAft>
              <a:buNone/>
            </a:pPr>
            <a:r>
              <a:rPr lang="en" sz="1800">
                <a:solidFill>
                  <a:srgbClr val="FF9900"/>
                </a:solidFill>
              </a:rPr>
              <a:t>Pinterest is a </a:t>
            </a:r>
            <a:r>
              <a:rPr b="1" lang="en" sz="1800">
                <a:solidFill>
                  <a:srgbClr val="D9D9D9"/>
                </a:solidFill>
              </a:rPr>
              <a:t>content curation website</a:t>
            </a:r>
            <a:r>
              <a:rPr lang="en" sz="1800">
                <a:solidFill>
                  <a:srgbClr val="FF9900"/>
                </a:solidFill>
              </a:rPr>
              <a:t> for sharing pictures and video</a:t>
            </a:r>
            <a:endParaRPr sz="1800">
              <a:solidFill>
                <a:srgbClr val="FF9900"/>
              </a:solidFill>
            </a:endParaRPr>
          </a:p>
          <a:p>
            <a:pPr indent="0" lvl="0" marL="0" rtl="0" algn="l">
              <a:spcBef>
                <a:spcPts val="1600"/>
              </a:spcBef>
              <a:spcAft>
                <a:spcPts val="0"/>
              </a:spcAft>
              <a:buNone/>
            </a:pPr>
            <a:r>
              <a:t/>
            </a:r>
            <a:endParaRPr>
              <a:solidFill>
                <a:srgbClr val="FF9900"/>
              </a:solidFill>
            </a:endParaRPr>
          </a:p>
        </p:txBody>
      </p:sp>
      <p:grpSp>
        <p:nvGrpSpPr>
          <p:cNvPr id="91" name="Google Shape;91;p18"/>
          <p:cNvGrpSpPr/>
          <p:nvPr/>
        </p:nvGrpSpPr>
        <p:grpSpPr>
          <a:xfrm rot="3393640">
            <a:off x="2378393" y="1568136"/>
            <a:ext cx="4664104" cy="3270994"/>
            <a:chOff x="1743944" y="1258050"/>
            <a:chExt cx="5533201" cy="2547000"/>
          </a:xfrm>
        </p:grpSpPr>
        <p:grpSp>
          <p:nvGrpSpPr>
            <p:cNvPr id="92" name="Google Shape;92;p18"/>
            <p:cNvGrpSpPr/>
            <p:nvPr/>
          </p:nvGrpSpPr>
          <p:grpSpPr>
            <a:xfrm>
              <a:off x="1743944" y="1258050"/>
              <a:ext cx="2589261" cy="2547000"/>
              <a:chOff x="1743944" y="1258050"/>
              <a:chExt cx="2589261" cy="2547000"/>
            </a:xfrm>
          </p:grpSpPr>
          <p:sp>
            <p:nvSpPr>
              <p:cNvPr id="93" name="Google Shape;93;p18"/>
              <p:cNvSpPr/>
              <p:nvPr/>
            </p:nvSpPr>
            <p:spPr>
              <a:xfrm rot="2700000">
                <a:off x="2736581" y="1011412"/>
                <a:ext cx="561726" cy="3040276"/>
              </a:xfrm>
              <a:prstGeom prst="roundRect">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nvSpPr>
            <p:spPr>
              <a:xfrm rot="-2700000">
                <a:off x="2053592" y="2176249"/>
                <a:ext cx="2507825"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FFFFFF"/>
                    </a:solidFill>
                    <a:latin typeface="Roboto Slab"/>
                    <a:ea typeface="Roboto Slab"/>
                    <a:cs typeface="Roboto Slab"/>
                    <a:sym typeface="Roboto Slab"/>
                  </a:rPr>
                  <a:t> ‘</a:t>
                </a:r>
                <a:r>
                  <a:rPr b="1" lang="en" sz="1200">
                    <a:solidFill>
                      <a:srgbClr val="FFFFFF"/>
                    </a:solidFill>
                  </a:rPr>
                  <a:t>pin’ images onto boards to categorise them,</a:t>
                </a:r>
                <a:endParaRPr b="1" sz="1200">
                  <a:solidFill>
                    <a:srgbClr val="FFFFFF"/>
                  </a:solidFill>
                </a:endParaRPr>
              </a:p>
            </p:txBody>
          </p:sp>
        </p:grpSp>
        <p:grpSp>
          <p:nvGrpSpPr>
            <p:cNvPr id="95" name="Google Shape;95;p18"/>
            <p:cNvGrpSpPr/>
            <p:nvPr/>
          </p:nvGrpSpPr>
          <p:grpSpPr>
            <a:xfrm>
              <a:off x="3203958" y="1258050"/>
              <a:ext cx="2547000" cy="2547000"/>
              <a:chOff x="3203958" y="1258050"/>
              <a:chExt cx="2547000" cy="2547000"/>
            </a:xfrm>
          </p:grpSpPr>
          <p:sp>
            <p:nvSpPr>
              <p:cNvPr id="96" name="Google Shape;96;p18"/>
              <p:cNvSpPr/>
              <p:nvPr/>
            </p:nvSpPr>
            <p:spPr>
              <a:xfrm rot="2700000">
                <a:off x="4196595" y="1011412"/>
                <a:ext cx="561726" cy="3040276"/>
              </a:xfrm>
              <a:prstGeom prst="roundRect">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nvSpPr>
            <p:spPr>
              <a:xfrm rot="-2700000">
                <a:off x="3457334" y="2238199"/>
                <a:ext cx="241151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solidFill>
                      <a:srgbClr val="FFFFFF"/>
                    </a:solidFill>
                  </a:rPr>
                  <a:t>‘like’ images to express interest without categorization</a:t>
                </a:r>
                <a:endParaRPr b="1" sz="1200">
                  <a:solidFill>
                    <a:srgbClr val="FFFFFF"/>
                  </a:solidFill>
                </a:endParaRPr>
              </a:p>
            </p:txBody>
          </p:sp>
        </p:grpSp>
        <p:grpSp>
          <p:nvGrpSpPr>
            <p:cNvPr id="98" name="Google Shape;98;p18"/>
            <p:cNvGrpSpPr/>
            <p:nvPr/>
          </p:nvGrpSpPr>
          <p:grpSpPr>
            <a:xfrm>
              <a:off x="4730145" y="1258050"/>
              <a:ext cx="2547000" cy="2547000"/>
              <a:chOff x="4730145" y="1258050"/>
              <a:chExt cx="2547000" cy="2547000"/>
            </a:xfrm>
          </p:grpSpPr>
          <p:sp>
            <p:nvSpPr>
              <p:cNvPr id="99" name="Google Shape;99;p18"/>
              <p:cNvSpPr/>
              <p:nvPr/>
            </p:nvSpPr>
            <p:spPr>
              <a:xfrm rot="2700000">
                <a:off x="5722782" y="1011412"/>
                <a:ext cx="561726" cy="3040276"/>
              </a:xfrm>
              <a:prstGeom prst="roundRect">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txBox="1"/>
              <p:nvPr/>
            </p:nvSpPr>
            <p:spPr>
              <a:xfrm rot="-2700000">
                <a:off x="4996982" y="2176257"/>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rPr>
                  <a:t>Follow other users</a:t>
                </a:r>
                <a:endParaRPr b="1" sz="1200">
                  <a:solidFill>
                    <a:srgbClr val="FFFFFF"/>
                  </a:solidFill>
                </a:endParaRPr>
              </a:p>
            </p:txBody>
          </p:sp>
        </p:grpSp>
      </p:grpSp>
      <p:sp>
        <p:nvSpPr>
          <p:cNvPr id="101" name="Google Shape;101;p18"/>
          <p:cNvSpPr txBox="1"/>
          <p:nvPr/>
        </p:nvSpPr>
        <p:spPr>
          <a:xfrm>
            <a:off x="442675" y="3084900"/>
            <a:ext cx="1714800" cy="7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Users can</a:t>
            </a:r>
            <a:r>
              <a:rPr lang="en">
                <a:solidFill>
                  <a:srgbClr val="FFFFFF"/>
                </a:solidFill>
              </a:rPr>
              <a:t> :</a:t>
            </a:r>
            <a:endParaRPr>
              <a:solidFill>
                <a:srgbClr val="FFFFFF"/>
              </a:solidFill>
            </a:endParaRPr>
          </a:p>
        </p:txBody>
      </p:sp>
      <p:sp>
        <p:nvSpPr>
          <p:cNvPr id="102" name="Google Shape;102;p18"/>
          <p:cNvSpPr/>
          <p:nvPr/>
        </p:nvSpPr>
        <p:spPr>
          <a:xfrm>
            <a:off x="1909050" y="1615725"/>
            <a:ext cx="5990100" cy="3430800"/>
          </a:xfrm>
          <a:prstGeom prst="bracePair">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864600" y="387988"/>
            <a:ext cx="7632426" cy="4367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2109250" y="431225"/>
            <a:ext cx="1237100" cy="1237100"/>
          </a:xfrm>
          <a:prstGeom prst="rect">
            <a:avLst/>
          </a:prstGeom>
          <a:noFill/>
          <a:ln>
            <a:noFill/>
          </a:ln>
        </p:spPr>
      </p:pic>
      <p:graphicFrame>
        <p:nvGraphicFramePr>
          <p:cNvPr id="113" name="Google Shape;113;p20"/>
          <p:cNvGraphicFramePr/>
          <p:nvPr/>
        </p:nvGraphicFramePr>
        <p:xfrm>
          <a:off x="924825" y="2190750"/>
          <a:ext cx="3000000" cy="3000000"/>
        </p:xfrm>
        <a:graphic>
          <a:graphicData uri="http://schemas.openxmlformats.org/drawingml/2006/table">
            <a:tbl>
              <a:tblPr>
                <a:noFill/>
                <a:tableStyleId>{29CF2E23-73BF-4AA7-BD95-850A9C1C2BC8}</a:tableStyleId>
              </a:tblPr>
              <a:tblGrid>
                <a:gridCol w="3647175"/>
                <a:gridCol w="3619500"/>
              </a:tblGrid>
              <a:tr h="381000">
                <a:tc>
                  <a:txBody>
                    <a:bodyPr>
                      <a:noAutofit/>
                    </a:bodyPr>
                    <a:lstStyle/>
                    <a:p>
                      <a:pPr indent="0" lvl="0" marL="0" rtl="0" algn="ctr">
                        <a:spcBef>
                          <a:spcPts val="0"/>
                        </a:spcBef>
                        <a:spcAft>
                          <a:spcPts val="0"/>
                        </a:spcAft>
                        <a:buNone/>
                      </a:pPr>
                      <a:r>
                        <a:rPr b="1" lang="en">
                          <a:solidFill>
                            <a:srgbClr val="FF9900"/>
                          </a:solidFill>
                        </a:rPr>
                        <a:t>USERS</a:t>
                      </a:r>
                      <a:endParaRPr b="1">
                        <a:solidFill>
                          <a:srgbClr val="FF9900"/>
                        </a:solidFill>
                      </a:endParaRPr>
                    </a:p>
                  </a:txBody>
                  <a:tcPr marT="91425" marB="91425" marR="91425" marL="91425"/>
                </a:tc>
                <a:tc>
                  <a:txBody>
                    <a:bodyPr>
                      <a:noAutofit/>
                    </a:bodyPr>
                    <a:lstStyle/>
                    <a:p>
                      <a:pPr indent="0" lvl="0" marL="0" rtl="0" algn="ctr">
                        <a:spcBef>
                          <a:spcPts val="0"/>
                        </a:spcBef>
                        <a:spcAft>
                          <a:spcPts val="0"/>
                        </a:spcAft>
                        <a:buNone/>
                      </a:pPr>
                      <a:r>
                        <a:rPr b="1" lang="en" sz="1800">
                          <a:solidFill>
                            <a:srgbClr val="FFFFFF"/>
                          </a:solidFill>
                        </a:rPr>
                        <a:t>8,452,977</a:t>
                      </a:r>
                      <a:endParaRPr b="1" sz="1800">
                        <a:solidFill>
                          <a:srgbClr val="FFFFFF"/>
                        </a:solidFill>
                      </a:endParaRPr>
                    </a:p>
                    <a:p>
                      <a:pPr indent="0" lvl="0" marL="0" rtl="0" algn="ctr">
                        <a:spcBef>
                          <a:spcPts val="0"/>
                        </a:spcBef>
                        <a:spcAft>
                          <a:spcPts val="0"/>
                        </a:spcAft>
                        <a:buNone/>
                      </a:pPr>
                      <a:r>
                        <a:t/>
                      </a:r>
                      <a:endParaRPr>
                        <a:solidFill>
                          <a:srgbClr val="FFFFFF"/>
                        </a:solidFill>
                      </a:endParaRPr>
                    </a:p>
                  </a:txBody>
                  <a:tcPr marT="91425" marB="91425" marR="91425" marL="91425"/>
                </a:tc>
              </a:tr>
              <a:tr h="381000">
                <a:tc>
                  <a:txBody>
                    <a:bodyPr>
                      <a:noAutofit/>
                    </a:bodyPr>
                    <a:lstStyle/>
                    <a:p>
                      <a:pPr indent="0" lvl="0" marL="0" rtl="0" algn="ctr">
                        <a:spcBef>
                          <a:spcPts val="0"/>
                        </a:spcBef>
                        <a:spcAft>
                          <a:spcPts val="0"/>
                        </a:spcAft>
                        <a:buNone/>
                      </a:pPr>
                      <a:r>
                        <a:rPr b="1" lang="en">
                          <a:solidFill>
                            <a:srgbClr val="FF9900"/>
                          </a:solidFill>
                        </a:rPr>
                        <a:t>RELATIONSHIPS</a:t>
                      </a:r>
                      <a:endParaRPr b="1">
                        <a:solidFill>
                          <a:srgbClr val="FF9900"/>
                        </a:solidFill>
                      </a:endParaRPr>
                    </a:p>
                  </a:txBody>
                  <a:tcPr marT="91425" marB="91425" marR="91425" marL="91425"/>
                </a:tc>
                <a:tc>
                  <a:txBody>
                    <a:bodyPr>
                      <a:noAutofit/>
                    </a:bodyPr>
                    <a:lstStyle/>
                    <a:p>
                      <a:pPr indent="0" lvl="0" marL="0" rtl="0" algn="ctr">
                        <a:spcBef>
                          <a:spcPts val="0"/>
                        </a:spcBef>
                        <a:spcAft>
                          <a:spcPts val="0"/>
                        </a:spcAft>
                        <a:buNone/>
                      </a:pPr>
                      <a:r>
                        <a:rPr b="1" lang="en" sz="1800">
                          <a:solidFill>
                            <a:srgbClr val="FFFFFF"/>
                          </a:solidFill>
                        </a:rPr>
                        <a:t>96,390,143</a:t>
                      </a:r>
                      <a:endParaRPr b="1" sz="1800">
                        <a:solidFill>
                          <a:srgbClr val="FFFFFF"/>
                        </a:solidFill>
                      </a:endParaRPr>
                    </a:p>
                    <a:p>
                      <a:pPr indent="0" lvl="0" marL="0" rtl="0" algn="ctr">
                        <a:spcBef>
                          <a:spcPts val="0"/>
                        </a:spcBef>
                        <a:spcAft>
                          <a:spcPts val="0"/>
                        </a:spcAft>
                        <a:buNone/>
                      </a:pPr>
                      <a:r>
                        <a:t/>
                      </a:r>
                      <a:endParaRPr>
                        <a:solidFill>
                          <a:srgbClr val="FFFFFF"/>
                        </a:solidFill>
                      </a:endParaRPr>
                    </a:p>
                  </a:txBody>
                  <a:tcPr marT="91425" marB="91425" marR="91425" marL="91425"/>
                </a:tc>
              </a:tr>
            </a:tbl>
          </a:graphicData>
        </a:graphic>
      </p:graphicFrame>
      <p:sp>
        <p:nvSpPr>
          <p:cNvPr id="114" name="Google Shape;114;p20"/>
          <p:cNvSpPr txBox="1"/>
          <p:nvPr/>
        </p:nvSpPr>
        <p:spPr>
          <a:xfrm>
            <a:off x="3582900" y="816175"/>
            <a:ext cx="3458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txBox="1"/>
          <p:nvPr/>
        </p:nvSpPr>
        <p:spPr>
          <a:xfrm>
            <a:off x="3541400" y="857675"/>
            <a:ext cx="4122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rPr>
              <a:t>PINTEREST USER NETWORK</a:t>
            </a:r>
            <a:endParaRPr b="1" sz="1800">
              <a:solidFill>
                <a:srgbClr val="FFFFFF"/>
              </a:solidFill>
            </a:endParaRPr>
          </a:p>
        </p:txBody>
      </p:sp>
      <p:sp>
        <p:nvSpPr>
          <p:cNvPr id="116" name="Google Shape;116;p20"/>
          <p:cNvSpPr txBox="1"/>
          <p:nvPr/>
        </p:nvSpPr>
        <p:spPr>
          <a:xfrm>
            <a:off x="96825" y="4067075"/>
            <a:ext cx="89364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9900"/>
                </a:solidFill>
              </a:rPr>
              <a:t> </a:t>
            </a:r>
            <a:r>
              <a:rPr lang="en" sz="1200">
                <a:solidFill>
                  <a:srgbClr val="FF9900"/>
                </a:solidFill>
              </a:rPr>
              <a:t>Dataset Source: </a:t>
            </a:r>
            <a:endParaRPr sz="1200">
              <a:solidFill>
                <a:srgbClr val="FF9900"/>
              </a:solidFill>
            </a:endParaRPr>
          </a:p>
          <a:p>
            <a:pPr indent="0" lvl="0" marL="0" rtl="0" algn="l">
              <a:spcBef>
                <a:spcPts val="0"/>
              </a:spcBef>
              <a:spcAft>
                <a:spcPts val="0"/>
              </a:spcAft>
              <a:buNone/>
            </a:pPr>
            <a:r>
              <a:rPr lang="en" sz="1200">
                <a:solidFill>
                  <a:srgbClr val="FFFFFF"/>
                </a:solidFill>
              </a:rPr>
              <a:t>“</a:t>
            </a:r>
            <a:r>
              <a:rPr lang="en" sz="1000" u="sng">
                <a:solidFill>
                  <a:srgbClr val="FFFFFF"/>
                </a:solidFill>
              </a:rPr>
              <a:t>Sharing the Loves: Understanding the How and Why of Online Content Curation”   Zhong, Changtao and Shah, Sunil and Sundaravadivelan, Karthik and Sastry, Nishanth, July 2013, 7th International AAAI Conference on Weblogs and Social Media (ICWSM13)</a:t>
            </a:r>
            <a:endParaRPr sz="1000" u="sng">
              <a:solidFill>
                <a:srgbClr val="FFFFFF"/>
              </a:solidFill>
            </a:endParaRPr>
          </a:p>
          <a:p>
            <a:pPr indent="0" lvl="0" marL="0" rtl="0" algn="l">
              <a:spcBef>
                <a:spcPts val="0"/>
              </a:spcBef>
              <a:spcAft>
                <a:spcPts val="0"/>
              </a:spcAft>
              <a:buNone/>
            </a:pPr>
            <a:r>
              <a:t/>
            </a:r>
            <a:endParaRPr b="1" sz="1200">
              <a:solidFill>
                <a:srgbClr val="FF9900"/>
              </a:solidFill>
            </a:endParaRPr>
          </a:p>
          <a:p>
            <a:pPr indent="0" lvl="0" marL="0" rtl="0" algn="l">
              <a:spcBef>
                <a:spcPts val="0"/>
              </a:spcBef>
              <a:spcAft>
                <a:spcPts val="0"/>
              </a:spcAft>
              <a:buNone/>
            </a:pPr>
            <a:r>
              <a:t/>
            </a:r>
            <a:endParaRPr sz="1200">
              <a:solidFill>
                <a:srgbClr val="FF9900"/>
              </a:solidFill>
            </a:endParaRPr>
          </a:p>
          <a:p>
            <a:pPr indent="0" lvl="0" marL="0" rtl="0" algn="l">
              <a:spcBef>
                <a:spcPts val="0"/>
              </a:spcBef>
              <a:spcAft>
                <a:spcPts val="0"/>
              </a:spcAft>
              <a:buNone/>
            </a:pPr>
            <a:r>
              <a:rPr lang="en" sz="1200">
                <a:solidFill>
                  <a:srgbClr val="FF9900"/>
                </a:solidFill>
              </a:rPr>
              <a:t>“</a:t>
            </a:r>
            <a:endParaRPr sz="1200">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0" name="Shape 120"/>
        <p:cNvGrpSpPr/>
        <p:nvPr/>
      </p:nvGrpSpPr>
      <p:grpSpPr>
        <a:xfrm>
          <a:off x="0" y="0"/>
          <a:ext cx="0" cy="0"/>
          <a:chOff x="0" y="0"/>
          <a:chExt cx="0" cy="0"/>
        </a:xfrm>
      </p:grpSpPr>
      <p:sp>
        <p:nvSpPr>
          <p:cNvPr id="121" name="Google Shape;121;p21"/>
          <p:cNvSpPr txBox="1"/>
          <p:nvPr>
            <p:ph type="title"/>
          </p:nvPr>
        </p:nvSpPr>
        <p:spPr>
          <a:xfrm>
            <a:off x="266075" y="9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Forest Fire Sampling Algorithm</a:t>
            </a:r>
            <a:endParaRPr/>
          </a:p>
        </p:txBody>
      </p:sp>
      <p:grpSp>
        <p:nvGrpSpPr>
          <p:cNvPr id="122" name="Google Shape;122;p21"/>
          <p:cNvGrpSpPr/>
          <p:nvPr/>
        </p:nvGrpSpPr>
        <p:grpSpPr>
          <a:xfrm>
            <a:off x="266085" y="739264"/>
            <a:ext cx="5221800" cy="4265911"/>
            <a:chOff x="2789785" y="438789"/>
            <a:chExt cx="5221800" cy="4265911"/>
          </a:xfrm>
        </p:grpSpPr>
        <p:grpSp>
          <p:nvGrpSpPr>
            <p:cNvPr id="123" name="Google Shape;123;p21"/>
            <p:cNvGrpSpPr/>
            <p:nvPr/>
          </p:nvGrpSpPr>
          <p:grpSpPr>
            <a:xfrm>
              <a:off x="2789785" y="438789"/>
              <a:ext cx="5221800" cy="731700"/>
              <a:chOff x="2789785" y="438789"/>
              <a:chExt cx="5221800" cy="731700"/>
            </a:xfrm>
          </p:grpSpPr>
          <p:sp>
            <p:nvSpPr>
              <p:cNvPr id="124" name="Google Shape;124;p21"/>
              <p:cNvSpPr/>
              <p:nvPr/>
            </p:nvSpPr>
            <p:spPr>
              <a:xfrm>
                <a:off x="2789785" y="438789"/>
                <a:ext cx="5221800" cy="731700"/>
              </a:xfrm>
              <a:prstGeom prst="rect">
                <a:avLst/>
              </a:prstGeom>
              <a:solidFill>
                <a:srgbClr val="80201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1"/>
              <p:cNvSpPr txBox="1"/>
              <p:nvPr/>
            </p:nvSpPr>
            <p:spPr>
              <a:xfrm>
                <a:off x="2914389" y="523065"/>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Choose Node v uniformly at random</a:t>
                </a:r>
                <a:endParaRPr sz="1200">
                  <a:solidFill>
                    <a:srgbClr val="FFFFFF"/>
                  </a:solidFill>
                  <a:latin typeface="Roboto"/>
                  <a:ea typeface="Roboto"/>
                  <a:cs typeface="Roboto"/>
                  <a:sym typeface="Roboto"/>
                </a:endParaRPr>
              </a:p>
            </p:txBody>
          </p:sp>
        </p:grpSp>
        <p:grpSp>
          <p:nvGrpSpPr>
            <p:cNvPr id="126" name="Google Shape;126;p21"/>
            <p:cNvGrpSpPr/>
            <p:nvPr/>
          </p:nvGrpSpPr>
          <p:grpSpPr>
            <a:xfrm>
              <a:off x="2789787" y="1323150"/>
              <a:ext cx="4860300" cy="731700"/>
              <a:chOff x="2789787" y="1323150"/>
              <a:chExt cx="4860300" cy="731700"/>
            </a:xfrm>
          </p:grpSpPr>
          <p:sp>
            <p:nvSpPr>
              <p:cNvPr id="127" name="Google Shape;127;p21"/>
              <p:cNvSpPr/>
              <p:nvPr/>
            </p:nvSpPr>
            <p:spPr>
              <a:xfrm>
                <a:off x="2789787" y="1323150"/>
                <a:ext cx="4860300" cy="731700"/>
              </a:xfrm>
              <a:prstGeom prst="rect">
                <a:avLst/>
              </a:prstGeom>
              <a:solidFill>
                <a:srgbClr val="A72A1E"/>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21"/>
              <p:cNvSpPr txBox="1"/>
              <p:nvPr/>
            </p:nvSpPr>
            <p:spPr>
              <a:xfrm>
                <a:off x="2914387" y="1529721"/>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Node v selects x </a:t>
                </a:r>
                <a:r>
                  <a:rPr lang="en" sz="1200">
                    <a:solidFill>
                      <a:srgbClr val="FFFFFF"/>
                    </a:solidFill>
                    <a:latin typeface="Roboto"/>
                    <a:ea typeface="Roboto"/>
                    <a:cs typeface="Roboto"/>
                    <a:sym typeface="Roboto"/>
                  </a:rPr>
                  <a:t>outlinks incident to nodes </a:t>
                </a:r>
                <a:r>
                  <a:rPr lang="en" sz="1200">
                    <a:solidFill>
                      <a:srgbClr val="FFFFFF"/>
                    </a:solidFill>
                    <a:latin typeface="Roboto"/>
                    <a:ea typeface="Roboto"/>
                    <a:cs typeface="Roboto"/>
                    <a:sym typeface="Roboto"/>
                  </a:rPr>
                  <a:t>that were not yet visited</a:t>
                </a:r>
                <a:endParaRPr sz="1200">
                  <a:solidFill>
                    <a:srgbClr val="FFFFFF"/>
                  </a:solidFill>
                  <a:latin typeface="Roboto"/>
                  <a:ea typeface="Roboto"/>
                  <a:cs typeface="Roboto"/>
                  <a:sym typeface="Roboto"/>
                </a:endParaRPr>
              </a:p>
            </p:txBody>
          </p:sp>
        </p:grpSp>
        <p:grpSp>
          <p:nvGrpSpPr>
            <p:cNvPr id="129" name="Google Shape;129;p21"/>
            <p:cNvGrpSpPr/>
            <p:nvPr/>
          </p:nvGrpSpPr>
          <p:grpSpPr>
            <a:xfrm>
              <a:off x="2789787" y="2204250"/>
              <a:ext cx="4497600" cy="731700"/>
              <a:chOff x="2789787" y="2204250"/>
              <a:chExt cx="4497600" cy="731700"/>
            </a:xfrm>
          </p:grpSpPr>
          <p:sp>
            <p:nvSpPr>
              <p:cNvPr id="130" name="Google Shape;130;p21"/>
              <p:cNvSpPr/>
              <p:nvPr/>
            </p:nvSpPr>
            <p:spPr>
              <a:xfrm>
                <a:off x="2789787" y="2204250"/>
                <a:ext cx="4497600" cy="731700"/>
              </a:xfrm>
              <a:prstGeom prst="rect">
                <a:avLst/>
              </a:prstGeom>
              <a:solidFill>
                <a:srgbClr val="B02C2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21"/>
              <p:cNvSpPr txBox="1"/>
              <p:nvPr/>
            </p:nvSpPr>
            <p:spPr>
              <a:xfrm>
                <a:off x="2914388" y="2410805"/>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Check if  Node v should be burned using the forward burning probability parameter</a:t>
                </a:r>
                <a:endParaRPr sz="1200">
                  <a:solidFill>
                    <a:srgbClr val="FFFFFF"/>
                  </a:solidFill>
                  <a:latin typeface="Roboto"/>
                  <a:ea typeface="Roboto"/>
                  <a:cs typeface="Roboto"/>
                  <a:sym typeface="Roboto"/>
                </a:endParaRPr>
              </a:p>
            </p:txBody>
          </p:sp>
        </p:grpSp>
        <p:grpSp>
          <p:nvGrpSpPr>
            <p:cNvPr id="132" name="Google Shape;132;p21"/>
            <p:cNvGrpSpPr/>
            <p:nvPr/>
          </p:nvGrpSpPr>
          <p:grpSpPr>
            <a:xfrm>
              <a:off x="2789787" y="3088625"/>
              <a:ext cx="4136100" cy="731700"/>
              <a:chOff x="2789787" y="3088625"/>
              <a:chExt cx="4136100" cy="731700"/>
            </a:xfrm>
          </p:grpSpPr>
          <p:sp>
            <p:nvSpPr>
              <p:cNvPr id="133" name="Google Shape;133;p21"/>
              <p:cNvSpPr/>
              <p:nvPr/>
            </p:nvSpPr>
            <p:spPr>
              <a:xfrm>
                <a:off x="2789787" y="3088625"/>
                <a:ext cx="4136100" cy="731700"/>
              </a:xfrm>
              <a:prstGeom prst="rect">
                <a:avLst/>
              </a:prstGeom>
              <a:solidFill>
                <a:srgbClr val="BE2F2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21"/>
              <p:cNvSpPr txBox="1"/>
              <p:nvPr/>
            </p:nvSpPr>
            <p:spPr>
              <a:xfrm>
                <a:off x="2914388" y="3295179"/>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a:t>
                </a:r>
                <a:r>
                  <a:rPr lang="en" sz="1200">
                    <a:solidFill>
                      <a:schemeClr val="dk1"/>
                    </a:solidFill>
                    <a:latin typeface="Roboto"/>
                    <a:ea typeface="Roboto"/>
                    <a:cs typeface="Roboto"/>
                    <a:sym typeface="Roboto"/>
                  </a:rPr>
                  <a:t>his step is recursively applied until a specified number of nodes have been burned</a:t>
                </a:r>
                <a:endParaRPr sz="1200">
                  <a:solidFill>
                    <a:srgbClr val="FFFFFF"/>
                  </a:solidFill>
                  <a:latin typeface="Roboto"/>
                  <a:ea typeface="Roboto"/>
                  <a:cs typeface="Roboto"/>
                  <a:sym typeface="Roboto"/>
                </a:endParaRPr>
              </a:p>
            </p:txBody>
          </p:sp>
        </p:grpSp>
        <p:grpSp>
          <p:nvGrpSpPr>
            <p:cNvPr id="135" name="Google Shape;135;p21"/>
            <p:cNvGrpSpPr/>
            <p:nvPr/>
          </p:nvGrpSpPr>
          <p:grpSpPr>
            <a:xfrm>
              <a:off x="2789787" y="3973000"/>
              <a:ext cx="3776100" cy="731700"/>
              <a:chOff x="2789787" y="3973000"/>
              <a:chExt cx="3776100" cy="731700"/>
            </a:xfrm>
          </p:grpSpPr>
          <p:sp>
            <p:nvSpPr>
              <p:cNvPr id="136" name="Google Shape;136;p21"/>
              <p:cNvSpPr/>
              <p:nvPr/>
            </p:nvSpPr>
            <p:spPr>
              <a:xfrm>
                <a:off x="2789787" y="3973000"/>
                <a:ext cx="3776100" cy="731700"/>
              </a:xfrm>
              <a:prstGeom prst="rect">
                <a:avLst/>
              </a:prstGeom>
              <a:solidFill>
                <a:srgbClr val="D8382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1"/>
              <p:cNvSpPr txBox="1"/>
              <p:nvPr/>
            </p:nvSpPr>
            <p:spPr>
              <a:xfrm>
                <a:off x="2902988" y="4179560"/>
                <a:ext cx="34977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Nodes cannot be visited a second time, preventing the construction from cycling</a:t>
                </a:r>
                <a:endParaRPr sz="1200">
                  <a:solidFill>
                    <a:srgbClr val="FFFFFF"/>
                  </a:solidFill>
                  <a:latin typeface="Roboto"/>
                  <a:ea typeface="Roboto"/>
                  <a:cs typeface="Roboto"/>
                  <a:sym typeface="Roboto"/>
                </a:endParaRPr>
              </a:p>
            </p:txBody>
          </p:sp>
        </p:grpSp>
      </p:grpSp>
      <p:pic>
        <p:nvPicPr>
          <p:cNvPr id="138" name="Google Shape;138;p21"/>
          <p:cNvPicPr preferRelativeResize="0"/>
          <p:nvPr/>
        </p:nvPicPr>
        <p:blipFill>
          <a:blip r:embed="rId3">
            <a:alphaModFix/>
          </a:blip>
          <a:stretch>
            <a:fillRect/>
          </a:stretch>
        </p:blipFill>
        <p:spPr>
          <a:xfrm>
            <a:off x="5190975" y="2512626"/>
            <a:ext cx="3595700" cy="249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